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77" r:id="rId2"/>
    <p:sldId id="306" r:id="rId3"/>
    <p:sldId id="366" r:id="rId4"/>
    <p:sldId id="275" r:id="rId5"/>
    <p:sldId id="323" r:id="rId6"/>
    <p:sldId id="305" r:id="rId7"/>
    <p:sldId id="308" r:id="rId8"/>
    <p:sldId id="353" r:id="rId9"/>
    <p:sldId id="307" r:id="rId10"/>
    <p:sldId id="349" r:id="rId11"/>
    <p:sldId id="354" r:id="rId12"/>
    <p:sldId id="351" r:id="rId13"/>
    <p:sldId id="364" r:id="rId14"/>
    <p:sldId id="363" r:id="rId15"/>
    <p:sldId id="365" r:id="rId16"/>
    <p:sldId id="343" r:id="rId17"/>
    <p:sldId id="355" r:id="rId18"/>
    <p:sldId id="316" r:id="rId19"/>
    <p:sldId id="317" r:id="rId20"/>
    <p:sldId id="362" r:id="rId21"/>
    <p:sldId id="318" r:id="rId22"/>
    <p:sldId id="356" r:id="rId23"/>
    <p:sldId id="348" r:id="rId24"/>
    <p:sldId id="361" r:id="rId25"/>
    <p:sldId id="347" r:id="rId26"/>
    <p:sldId id="359" r:id="rId27"/>
    <p:sldId id="309" r:id="rId28"/>
    <p:sldId id="357" r:id="rId29"/>
    <p:sldId id="341" r:id="rId30"/>
    <p:sldId id="345" r:id="rId31"/>
    <p:sldId id="344" r:id="rId32"/>
    <p:sldId id="358" r:id="rId33"/>
    <p:sldId id="310" r:id="rId34"/>
    <p:sldId id="368" r:id="rId35"/>
    <p:sldId id="321" r:id="rId36"/>
    <p:sldId id="369" r:id="rId37"/>
    <p:sldId id="367" r:id="rId38"/>
    <p:sldId id="319" r:id="rId39"/>
    <p:sldId id="320" r:id="rId40"/>
    <p:sldId id="293" r:id="rId41"/>
    <p:sldId id="322" r:id="rId42"/>
    <p:sldId id="294" r:id="rId43"/>
    <p:sldId id="370" r:id="rId44"/>
  </p:sldIdLst>
  <p:sldSz cx="9144000" cy="5143500" type="screen16x9"/>
  <p:notesSz cx="6724650" cy="97742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823"/>
    <a:srgbClr val="002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0" autoAdjust="0"/>
  </p:normalViewPr>
  <p:slideViewPr>
    <p:cSldViewPr snapToGrid="0" snapToObjects="1">
      <p:cViewPr varScale="1">
        <p:scale>
          <a:sx n="195" d="100"/>
          <a:sy n="195" d="100"/>
        </p:scale>
        <p:origin x="780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22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08CAD039-E6A0-BE43-8C56-1EAF9CADF5F2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2466" y="4703852"/>
            <a:ext cx="5379720" cy="3848606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D32B0FB-E337-DD47-AA80-811D81AB42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0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2B0FB-E337-DD47-AA80-811D81AB428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54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66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09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1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5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1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57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12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9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06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11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40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2337-CA07-2B4E-B845-F00187621B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FA0E-52B8-0C4E-86D0-9630FB282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03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ationalinsurances.nl/tudelf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suretostudy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onderwerpen/minimumloon/bedragen-minimumloon/bedragen-minimumloon-202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landzorg.com/NR3-25-IT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insurances.nl/wp-content/uploads/Extent-of-cover-Basic-Plan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astingdienst.nl/wps/wcm/connect/bldcontenten/belastingdienst/individuals/benefits/how_do_benefits_work/i_want_to_apply_for_a_benefit/i_want_to_apply_for_a_benefit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belastingdienst.nl/wps/wcm/connect/nl/toeslagen/content/wat-is-mijn-toetsingsinkomen" TargetMode="External"/><Relationship Id="rId4" Type="http://schemas.openxmlformats.org/officeDocument/2006/relationships/hyperlink" Target="https://www.belastingdienst.nl/wps/wcm/connect/nl/zorgtoeslag/content/hoeveel-zorgtoesla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gzstudent.nl/hom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https://www.internationalinsurances.nl/faq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hapschievliet.nl/locatie/huisartsenpost-delf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tcak.nl/onverzekerden/questions-and-answers-about-bein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EZt36Ciy5nA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b.nl/en/the-wlz-scheme/a-letter-from-the-cak/if-you-have-received-a-letter-from-the-cak?pk_campaign=lettercak&amp;pk_medium=brieven&amp;pk_cid=letterca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tudelft@internationalinsurances.n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www.internationalinsurances.nl/tudelf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udelft@internationalinsurances.n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http://www.internationalinsurances.nl/tudelf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lverenkruis.nl/naar-nederland/studeren-in-nederland?sc_lang=e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43604" y="387607"/>
            <a:ext cx="2671166" cy="13423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1562002"/>
            <a:ext cx="9143999" cy="1102519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International </a:t>
            </a:r>
            <a:r>
              <a:rPr lang="nl-NL" b="1" dirty="0" err="1">
                <a:solidFill>
                  <a:schemeClr val="bg1"/>
                </a:solidFill>
              </a:rPr>
              <a:t>Insurances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1028699" y="2540942"/>
            <a:ext cx="7086600" cy="1314450"/>
          </a:xfrm>
        </p:spPr>
        <p:txBody>
          <a:bodyPr>
            <a:normAutofit/>
          </a:bodyPr>
          <a:lstStyle/>
          <a:p>
            <a:r>
              <a:rPr lang="nl-NL" sz="8000" dirty="0" err="1">
                <a:solidFill>
                  <a:srgbClr val="E47823"/>
                </a:solidFill>
              </a:rPr>
              <a:t>Welcome</a:t>
            </a:r>
            <a:endParaRPr lang="nl-NL" sz="8000" dirty="0">
              <a:solidFill>
                <a:srgbClr val="E47823"/>
              </a:solidFill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12" y="547933"/>
            <a:ext cx="2332174" cy="101406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72CA3FB-B026-AF6F-99CC-02B3A4079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20" y="4710963"/>
            <a:ext cx="3840813" cy="33530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4ADB115-EAE2-FE58-A581-86F522961BCC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152400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7106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b="1" dirty="0"/>
              <a:t>Tips </a:t>
            </a:r>
            <a:r>
              <a:rPr lang="nl-NL" sz="1800" b="1" dirty="0" err="1"/>
              <a:t>for</a:t>
            </a:r>
            <a:r>
              <a:rPr lang="nl-NL" sz="1800" b="1" dirty="0"/>
              <a:t> </a:t>
            </a:r>
            <a:r>
              <a:rPr lang="nl-NL" sz="1800" b="1" dirty="0" err="1"/>
              <a:t>students</a:t>
            </a:r>
            <a:r>
              <a:rPr lang="nl-NL" sz="1800" b="1" dirty="0"/>
              <a:t> </a:t>
            </a:r>
            <a:r>
              <a:rPr lang="nl-NL" sz="1800" b="1" dirty="0" err="1"/>
              <a:t>with</a:t>
            </a:r>
            <a:r>
              <a:rPr lang="nl-NL" sz="1800" b="1" dirty="0"/>
              <a:t> EHIC</a:t>
            </a:r>
          </a:p>
          <a:p>
            <a:pPr marL="0" indent="0">
              <a:buNone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Check </a:t>
            </a:r>
            <a:r>
              <a:rPr lang="nl-NL" sz="1600" dirty="0" err="1"/>
              <a:t>with</a:t>
            </a:r>
            <a:r>
              <a:rPr lang="nl-NL" sz="1600" dirty="0"/>
              <a:t> </a:t>
            </a:r>
            <a:r>
              <a:rPr lang="nl-NL" sz="1600" dirty="0" err="1"/>
              <a:t>insurance</a:t>
            </a:r>
            <a:r>
              <a:rPr lang="nl-NL" sz="1600" dirty="0"/>
              <a:t> company/</a:t>
            </a:r>
            <a:r>
              <a:rPr lang="nl-NL" sz="1600" dirty="0" err="1"/>
              <a:t>institution</a:t>
            </a:r>
            <a:r>
              <a:rPr lang="nl-NL" sz="1600" dirty="0"/>
              <a:t>, </a:t>
            </a:r>
            <a:r>
              <a:rPr lang="nl-NL" sz="1600" dirty="0" err="1"/>
              <a:t>if</a:t>
            </a:r>
            <a:r>
              <a:rPr lang="nl-NL" sz="1600" dirty="0"/>
              <a:t> </a:t>
            </a:r>
            <a:r>
              <a:rPr lang="nl-NL" sz="1600" dirty="0" err="1"/>
              <a:t>insurance</a:t>
            </a:r>
            <a:r>
              <a:rPr lang="nl-NL" sz="1600" dirty="0"/>
              <a:t>/EHIC </a:t>
            </a:r>
            <a:r>
              <a:rPr lang="nl-NL" sz="1600" dirty="0" err="1"/>
              <a:t>will</a:t>
            </a:r>
            <a:r>
              <a:rPr lang="nl-NL" sz="1600" dirty="0"/>
              <a:t> </a:t>
            </a:r>
            <a:r>
              <a:rPr lang="nl-NL" sz="1600" dirty="0" err="1"/>
              <a:t>stay</a:t>
            </a:r>
            <a:r>
              <a:rPr lang="nl-NL" sz="1600" dirty="0"/>
              <a:t> </a:t>
            </a:r>
            <a:r>
              <a:rPr lang="nl-NL" sz="1600" dirty="0" err="1"/>
              <a:t>valid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100% </a:t>
            </a:r>
            <a:r>
              <a:rPr lang="nl-NL" sz="1600" dirty="0" err="1"/>
              <a:t>during</a:t>
            </a:r>
            <a:r>
              <a:rPr lang="nl-NL" sz="1600" dirty="0"/>
              <a:t> </a:t>
            </a:r>
            <a:r>
              <a:rPr lang="nl-NL" sz="1600" dirty="0" err="1"/>
              <a:t>entire</a:t>
            </a:r>
            <a:r>
              <a:rPr lang="nl-NL" sz="1600" dirty="0"/>
              <a:t> study </a:t>
            </a:r>
            <a:r>
              <a:rPr lang="nl-NL" sz="1600" dirty="0" err="1"/>
              <a:t>abroad</a:t>
            </a:r>
            <a:r>
              <a:rPr lang="nl-NL" sz="1600" dirty="0"/>
              <a:t>/TU Delft/in </a:t>
            </a:r>
            <a:r>
              <a:rPr lang="nl-NL" sz="1600" dirty="0" err="1"/>
              <a:t>the</a:t>
            </a:r>
            <a:r>
              <a:rPr lang="nl-NL" sz="1600" dirty="0"/>
              <a:t> Netherlands!</a:t>
            </a:r>
          </a:p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Try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get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confirmation</a:t>
            </a:r>
            <a:r>
              <a:rPr lang="nl-NL" sz="1600" dirty="0"/>
              <a:t> on paper</a:t>
            </a:r>
          </a:p>
          <a:p>
            <a:endParaRPr lang="nl-NL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nl-NL" sz="3200" b="1" dirty="0"/>
              <a:t>EHIC</a:t>
            </a:r>
            <a:br>
              <a:rPr lang="nl-NL" sz="3200" b="1" dirty="0"/>
            </a:br>
            <a:r>
              <a:rPr lang="nl-NL" sz="1600" b="1" dirty="0"/>
              <a:t>Follow-up</a:t>
            </a:r>
            <a:endParaRPr lang="nl-NL" sz="1600" b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92185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8644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 b="1" dirty="0"/>
              <a:t>Tips </a:t>
            </a:r>
            <a:r>
              <a:rPr lang="nl-NL" sz="1800" b="1" dirty="0" err="1"/>
              <a:t>for</a:t>
            </a:r>
            <a:r>
              <a:rPr lang="nl-NL" sz="1800" b="1" dirty="0"/>
              <a:t> </a:t>
            </a:r>
            <a:r>
              <a:rPr lang="nl-NL" sz="1800" b="1" dirty="0" err="1"/>
              <a:t>students</a:t>
            </a:r>
            <a:r>
              <a:rPr lang="nl-NL" sz="1800" b="1" dirty="0"/>
              <a:t> </a:t>
            </a:r>
            <a:r>
              <a:rPr lang="nl-NL" sz="1800" b="1" dirty="0" err="1"/>
              <a:t>with</a:t>
            </a:r>
            <a:r>
              <a:rPr lang="en-US" b="1" dirty="0">
                <a:solidFill>
                  <a:srgbClr val="000000"/>
                </a:solidFill>
              </a:rPr>
              <a:t> international insurance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reimbursement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sufficient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care in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Netherlands (maximum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repatriation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liability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Insurances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help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check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endParaRPr lang="en-US" sz="16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25214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nl-NL" sz="3600" b="1" dirty="0">
                <a:latin typeface="+mn-lt"/>
              </a:rPr>
            </a:br>
            <a:r>
              <a:rPr lang="nl-NL" sz="3600" b="1" dirty="0">
                <a:latin typeface="+mn-lt"/>
              </a:rPr>
              <a:t>International health </a:t>
            </a:r>
            <a:r>
              <a:rPr lang="nl-NL" sz="3600" b="1" dirty="0" err="1">
                <a:latin typeface="+mn-lt"/>
              </a:rPr>
              <a:t>insurance</a:t>
            </a:r>
            <a:br>
              <a:rPr lang="nl-NL" sz="3600" b="1" dirty="0">
                <a:latin typeface="+mn-lt"/>
              </a:rPr>
            </a:br>
            <a:r>
              <a:rPr lang="nl-NL" sz="3600" b="1" dirty="0">
                <a:latin typeface="+mn-lt"/>
              </a:rPr>
              <a:t>Insurance check</a:t>
            </a:r>
            <a:br>
              <a:rPr lang="nl-NL" sz="3200" b="1" dirty="0">
                <a:latin typeface="+mn-lt"/>
              </a:rPr>
            </a:br>
            <a:endParaRPr lang="nl-NL" sz="3200" b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05756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9783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dirty="0" err="1"/>
              <a:t>MasterPlan</a:t>
            </a:r>
            <a:r>
              <a:rPr lang="nl-NL" sz="1600" dirty="0"/>
              <a:t>+ </a:t>
            </a:r>
            <a:r>
              <a:rPr lang="nl-NL" sz="1600" dirty="0" err="1"/>
              <a:t>with</a:t>
            </a:r>
            <a:r>
              <a:rPr lang="nl-NL" sz="1600" dirty="0"/>
              <a:t> </a:t>
            </a:r>
            <a:r>
              <a:rPr lang="nl-NL" sz="1600" dirty="0" err="1"/>
              <a:t>insurance</a:t>
            </a:r>
            <a:r>
              <a:rPr lang="nl-NL" sz="1600" dirty="0"/>
              <a:t> company </a:t>
            </a:r>
            <a:r>
              <a:rPr lang="nl-NL" sz="1600" dirty="0" err="1"/>
              <a:t>InsureToStudy</a:t>
            </a:r>
            <a:endParaRPr lang="nl-NL" sz="1600" dirty="0"/>
          </a:p>
          <a:p>
            <a:endParaRPr lang="nl-NL" sz="1600" dirty="0"/>
          </a:p>
          <a:p>
            <a:r>
              <a:rPr lang="en-US" sz="1600" dirty="0"/>
              <a:t>Health insurance plus coverage for liability, household effects, luggage, emergencies and repatriation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Website </a:t>
            </a:r>
            <a:r>
              <a:rPr lang="nl-NL" sz="1600" dirty="0" err="1"/>
              <a:t>with</a:t>
            </a:r>
            <a:r>
              <a:rPr lang="nl-NL" sz="1600" dirty="0"/>
              <a:t> information, benefits, </a:t>
            </a:r>
            <a:r>
              <a:rPr lang="nl-NL" sz="1600" dirty="0" err="1"/>
              <a:t>extent</a:t>
            </a:r>
            <a:r>
              <a:rPr lang="nl-NL" sz="1600" dirty="0"/>
              <a:t> of cover, </a:t>
            </a:r>
            <a:r>
              <a:rPr lang="nl-NL" sz="1600" dirty="0" err="1"/>
              <a:t>terms</a:t>
            </a:r>
            <a:r>
              <a:rPr lang="nl-NL" sz="1600" dirty="0"/>
              <a:t> of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insurance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how</a:t>
            </a:r>
            <a:r>
              <a:rPr lang="nl-NL" sz="1600" dirty="0"/>
              <a:t> to </a:t>
            </a:r>
            <a:r>
              <a:rPr lang="nl-NL" sz="1600" dirty="0" err="1"/>
              <a:t>join</a:t>
            </a:r>
            <a:r>
              <a:rPr lang="nl-NL" sz="1600" dirty="0"/>
              <a:t>	</a:t>
            </a:r>
            <a:br>
              <a:rPr lang="nl-NL" sz="1600" dirty="0"/>
            </a:br>
            <a:br>
              <a:rPr lang="nl-NL" sz="1600" dirty="0"/>
            </a:br>
            <a:r>
              <a:rPr lang="nl-NL" sz="1600" dirty="0">
                <a:hlinkClick r:id="rId3"/>
              </a:rPr>
              <a:t>https://www.internationalinsurances.nl/tudelft</a:t>
            </a:r>
            <a:endParaRPr lang="nl-NL" sz="1600" dirty="0"/>
          </a:p>
          <a:p>
            <a:endParaRPr lang="nl-NL" sz="1600" dirty="0"/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/>
              <a:t>Private student </a:t>
            </a:r>
            <a:r>
              <a:rPr lang="nl-NL" sz="3200" b="1" dirty="0" err="1"/>
              <a:t>insurance</a:t>
            </a:r>
            <a:endParaRPr lang="nl-NL" sz="3200" b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422643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10553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b="1" dirty="0"/>
              <a:t>Important is to have a </a:t>
            </a:r>
            <a:r>
              <a:rPr lang="nl-NL" b="1" dirty="0" err="1"/>
              <a:t>liability</a:t>
            </a:r>
            <a:r>
              <a:rPr lang="nl-NL" b="1" dirty="0"/>
              <a:t> </a:t>
            </a:r>
            <a:r>
              <a:rPr lang="nl-NL" b="1" dirty="0" err="1"/>
              <a:t>insurance</a:t>
            </a:r>
            <a:r>
              <a:rPr lang="nl-NL" b="1" dirty="0"/>
              <a:t> in </a:t>
            </a:r>
            <a:r>
              <a:rPr lang="nl-NL" b="1" dirty="0" err="1"/>
              <a:t>the</a:t>
            </a:r>
            <a:r>
              <a:rPr lang="nl-NL" b="1" dirty="0"/>
              <a:t> Netherlands.</a:t>
            </a:r>
          </a:p>
          <a:p>
            <a:endParaRPr lang="nl-NL" sz="1600" dirty="0"/>
          </a:p>
          <a:p>
            <a:r>
              <a:rPr lang="en-US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The financial complications could be enormous if someone is holding you, accountable for damage you caused unintentionally.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	- Damage the personal belongings from another person.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- Hurt someone 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1" y="3895007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/>
              <a:t>Private student </a:t>
            </a:r>
            <a:r>
              <a:rPr lang="nl-NL" sz="3200" b="1" dirty="0" err="1"/>
              <a:t>insurance</a:t>
            </a:r>
            <a:endParaRPr lang="nl-NL" sz="3200" b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83116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9599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When you do have a liability insurance, the insurance company will stay in contact with the other person and investigate if you are to blame due to law and regulations.</a:t>
            </a:r>
          </a:p>
          <a:p>
            <a:endParaRPr lang="en-U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When you are to blame, the insurance company will compensate the other person. </a:t>
            </a:r>
            <a:endParaRPr lang="nl-NL" sz="1600" dirty="0">
              <a:effectLst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/>
              <a:t>Private student </a:t>
            </a:r>
            <a:r>
              <a:rPr lang="nl-NL" sz="3200" b="1" dirty="0" err="1"/>
              <a:t>insurance</a:t>
            </a:r>
            <a:endParaRPr lang="nl-NL" sz="3200" b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21196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80208" y="739839"/>
            <a:ext cx="7716032" cy="10430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	</a:t>
            </a:r>
          </a:p>
          <a:p>
            <a:endParaRPr lang="en-US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Liability examples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endParaRPr lang="nl-NL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-	</a:t>
            </a:r>
            <a:r>
              <a:rPr lang="nl-NL" sz="1600" dirty="0">
                <a:effectLst/>
                <a:ea typeface="Calibri" panose="020F0502020204030204" pitchFamily="34" charset="0"/>
              </a:rPr>
              <a:t>Accident </a:t>
            </a:r>
            <a:r>
              <a:rPr lang="nl-NL" sz="1600" dirty="0" err="1">
                <a:effectLst/>
                <a:ea typeface="Calibri" panose="020F0502020204030204" pitchFamily="34" charset="0"/>
              </a:rPr>
              <a:t>with</a:t>
            </a:r>
            <a:r>
              <a:rPr lang="nl-NL" sz="1600" dirty="0">
                <a:effectLst/>
                <a:ea typeface="Calibri" panose="020F0502020204030204" pitchFamily="34" charset="0"/>
              </a:rPr>
              <a:t> </a:t>
            </a:r>
            <a:r>
              <a:rPr lang="nl-NL" sz="1600" dirty="0" err="1">
                <a:effectLst/>
                <a:ea typeface="Calibri" panose="020F0502020204030204" pitchFamily="34" charset="0"/>
              </a:rPr>
              <a:t>another</a:t>
            </a:r>
            <a:r>
              <a:rPr lang="nl-NL" sz="1600" dirty="0">
                <a:effectLst/>
                <a:ea typeface="Calibri" panose="020F0502020204030204" pitchFamily="34" charset="0"/>
              </a:rPr>
              <a:t> </a:t>
            </a:r>
            <a:r>
              <a:rPr lang="nl-NL" sz="1600" dirty="0" err="1">
                <a:effectLst/>
                <a:ea typeface="Calibri" panose="020F0502020204030204" pitchFamily="34" charset="0"/>
              </a:rPr>
              <a:t>cyclist</a:t>
            </a:r>
            <a:endParaRPr lang="nl-NL" sz="1600" dirty="0">
              <a:effectLst/>
              <a:ea typeface="Calibri" panose="020F0502020204030204" pitchFamily="34" charset="0"/>
            </a:endParaRPr>
          </a:p>
          <a:p>
            <a:r>
              <a:rPr lang="nl-NL" sz="1600" dirty="0">
                <a:ea typeface="Calibri" panose="020F0502020204030204" pitchFamily="34" charset="0"/>
              </a:rPr>
              <a:t>		-	</a:t>
            </a:r>
            <a:r>
              <a:rPr lang="nl-NL" sz="1600" dirty="0" err="1">
                <a:ea typeface="Calibri" panose="020F0502020204030204" pitchFamily="34" charset="0"/>
              </a:rPr>
              <a:t>You</a:t>
            </a:r>
            <a:r>
              <a:rPr lang="nl-NL" sz="1600" dirty="0">
                <a:ea typeface="Calibri" panose="020F0502020204030204" pitchFamily="34" charset="0"/>
              </a:rPr>
              <a:t> drive </a:t>
            </a:r>
            <a:r>
              <a:rPr lang="nl-NL" sz="1600" dirty="0" err="1">
                <a:ea typeface="Calibri" panose="020F0502020204030204" pitchFamily="34" charset="0"/>
              </a:rPr>
              <a:t>your</a:t>
            </a:r>
            <a:r>
              <a:rPr lang="nl-NL" sz="1600" dirty="0">
                <a:ea typeface="Calibri" panose="020F0502020204030204" pitchFamily="34" charset="0"/>
              </a:rPr>
              <a:t> bike </a:t>
            </a:r>
            <a:r>
              <a:rPr lang="nl-NL" sz="1600" dirty="0" err="1">
                <a:ea typeface="Calibri" panose="020F0502020204030204" pitchFamily="34" charset="0"/>
              </a:rPr>
              <a:t>into</a:t>
            </a:r>
            <a:r>
              <a:rPr lang="nl-NL" sz="1600" dirty="0">
                <a:ea typeface="Calibri" panose="020F0502020204030204" pitchFamily="34" charset="0"/>
              </a:rPr>
              <a:t> a </a:t>
            </a:r>
            <a:r>
              <a:rPr lang="nl-NL" sz="1600" dirty="0" err="1">
                <a:ea typeface="Calibri" panose="020F0502020204030204" pitchFamily="34" charset="0"/>
              </a:rPr>
              <a:t>parked</a:t>
            </a:r>
            <a:r>
              <a:rPr lang="nl-NL" sz="1600" dirty="0">
                <a:ea typeface="Calibri" panose="020F0502020204030204" pitchFamily="34" charset="0"/>
              </a:rPr>
              <a:t> </a:t>
            </a:r>
            <a:r>
              <a:rPr lang="nl-NL" sz="1600" dirty="0" err="1">
                <a:ea typeface="Calibri" panose="020F0502020204030204" pitchFamily="34" charset="0"/>
              </a:rPr>
              <a:t>car</a:t>
            </a:r>
            <a:endParaRPr lang="nl-NL" sz="1600" dirty="0">
              <a:ea typeface="Calibri" panose="020F0502020204030204" pitchFamily="34" charset="0"/>
            </a:endParaRPr>
          </a:p>
          <a:p>
            <a:r>
              <a:rPr lang="nl-NL" sz="1600" dirty="0">
                <a:effectLst/>
                <a:ea typeface="Calibri" panose="020F0502020204030204" pitchFamily="34" charset="0"/>
              </a:rPr>
              <a:t>		-	</a:t>
            </a:r>
            <a:r>
              <a:rPr lang="en-US" sz="1600" dirty="0">
                <a:effectLst/>
                <a:ea typeface="Calibri" panose="020F0502020204030204" pitchFamily="34" charset="0"/>
              </a:rPr>
              <a:t>In a store, you knock over expensive items through your 				backpack</a:t>
            </a:r>
          </a:p>
          <a:p>
            <a:r>
              <a:rPr lang="en-US" sz="1600" dirty="0">
                <a:ea typeface="Calibri" panose="020F0502020204030204" pitchFamily="34" charset="0"/>
              </a:rPr>
              <a:t>		-	You're spilling red wine on an expensive, white carpet from 			your friend</a:t>
            </a:r>
            <a:endParaRPr lang="nl-NL" sz="1600" dirty="0">
              <a:effectLst/>
              <a:ea typeface="Calibri" panose="020F0502020204030204" pitchFamily="34" charset="0"/>
            </a:endParaRP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/>
              <a:t>Private student </a:t>
            </a:r>
            <a:r>
              <a:rPr lang="nl-NL" sz="3200" b="1" dirty="0" err="1"/>
              <a:t>insurance</a:t>
            </a:r>
            <a:endParaRPr lang="nl-NL" sz="3200" b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88488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34481" y="87451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913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 company is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InsureToStudy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600" dirty="0"/>
              <a:t>					 Contact information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Telephone 070 – 205 1 860 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Email </a:t>
            </a:r>
            <a:r>
              <a:rPr lang="nl-NL" sz="1600" dirty="0">
                <a:hlinkClick r:id="rId3"/>
              </a:rPr>
              <a:t>info@insuretostudy.com</a:t>
            </a:r>
            <a:endParaRPr lang="nl-NL" sz="1600" dirty="0"/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/>
              <a:t>Private student </a:t>
            </a:r>
            <a:r>
              <a:rPr lang="nl-NL" sz="3200" b="1" dirty="0" err="1"/>
              <a:t>insurance</a:t>
            </a:r>
            <a:endParaRPr lang="nl-NL" sz="32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661E39-5DB2-6D9D-C033-C984410BC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956" y="1424390"/>
            <a:ext cx="3237211" cy="6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08346" y="1444282"/>
            <a:ext cx="7716032" cy="584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Internship</a:t>
            </a:r>
            <a:endParaRPr lang="nl-N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  <a:endParaRPr lang="nl-N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 err="1"/>
              <a:t>Working</a:t>
            </a:r>
            <a:r>
              <a:rPr lang="nl-NL" sz="3200" b="1" dirty="0"/>
              <a:t> </a:t>
            </a:r>
            <a:r>
              <a:rPr lang="nl-NL" sz="3200" b="1" dirty="0" err="1"/>
              <a:t>during</a:t>
            </a:r>
            <a:r>
              <a:rPr lang="nl-NL" sz="3200" b="1" dirty="0"/>
              <a:t> </a:t>
            </a:r>
            <a:r>
              <a:rPr lang="nl-NL" sz="3200" b="1" dirty="0" err="1"/>
              <a:t>your</a:t>
            </a:r>
            <a:r>
              <a:rPr lang="nl-NL" sz="3200" b="1" dirty="0"/>
              <a:t> study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4026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484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Internship</a:t>
            </a:r>
            <a:b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 part of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your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study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you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will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work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 company.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Sometimes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you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will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receive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internship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allowance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When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your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internship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allowance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is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less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than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minimum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wage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Netherlands,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you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don’t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have to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swith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to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public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insurance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https://www.rijksoverheid.nl/onderwerpen/minimumloon/bedragen-minimumloon/bedragen-minimumloon-2025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nl-NL" sz="3200" b="1" dirty="0" err="1"/>
              <a:t>Internship</a:t>
            </a:r>
            <a:endParaRPr lang="nl-NL" sz="32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07415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4105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earn income in the Netherlands, you have the legal obligation to take out a Dutch health insurance (public insurance) per the starting date of your working contract. (Even when you have a small income).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a teaching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usually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FlexDelft)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sidejob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waiter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delivery</a:t>
            </a: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 err="1"/>
              <a:t>Work</a:t>
            </a:r>
            <a:r>
              <a:rPr lang="nl-NL" sz="3200" b="1" dirty="0"/>
              <a:t> </a:t>
            </a:r>
            <a:r>
              <a:rPr lang="nl-NL" sz="3200" b="1" dirty="0" err="1"/>
              <a:t>during</a:t>
            </a:r>
            <a:r>
              <a:rPr lang="nl-NL" sz="3200" b="1" dirty="0"/>
              <a:t> </a:t>
            </a:r>
            <a:r>
              <a:rPr lang="nl-NL" sz="3200" b="1" dirty="0" err="1"/>
              <a:t>your</a:t>
            </a:r>
            <a:r>
              <a:rPr lang="nl-NL" sz="3200" b="1" dirty="0"/>
              <a:t> study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212722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3200" b="1" dirty="0"/>
            </a:br>
            <a:r>
              <a:rPr lang="nl-NL" sz="3600" b="1" dirty="0"/>
              <a:t>International</a:t>
            </a:r>
            <a:r>
              <a:rPr lang="nl-NL" sz="3600" dirty="0"/>
              <a:t> </a:t>
            </a:r>
            <a:r>
              <a:rPr lang="nl-NL" sz="3600" b="1" dirty="0"/>
              <a:t>Insurances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38411" y="112261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2489042" y="1063229"/>
            <a:ext cx="413183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Coby Elsendoorn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284A95-4949-4B74-B760-BA90F66D4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D5B2D7C-3A7F-604D-9D21-BF0CFD4F7B59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116559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262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stop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terminate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public health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must stop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allowance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 err="1"/>
              <a:t>Work</a:t>
            </a:r>
            <a:r>
              <a:rPr lang="nl-NL" sz="3200" b="1" dirty="0"/>
              <a:t> </a:t>
            </a:r>
            <a:r>
              <a:rPr lang="nl-NL" sz="3200" b="1" dirty="0" err="1"/>
              <a:t>during</a:t>
            </a:r>
            <a:r>
              <a:rPr lang="nl-NL" sz="3200" b="1" dirty="0"/>
              <a:t> </a:t>
            </a:r>
            <a:r>
              <a:rPr lang="nl-NL" sz="3200" b="1" dirty="0" err="1"/>
              <a:t>your</a:t>
            </a:r>
            <a:r>
              <a:rPr lang="nl-NL" sz="3200" b="1" dirty="0"/>
              <a:t> study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89673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447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contract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work assignment for the current job. It has the start and end date mentioned in it. It is called confirmation working activities.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the time of this contract, you need to have the Dutch basic health insurance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 err="1"/>
              <a:t>FlexDelft</a:t>
            </a:r>
            <a:endParaRPr lang="nl-NL" sz="32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09242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08346" y="1444282"/>
            <a:ext cx="7716032" cy="678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receive income from employment you must have a Dutch public health insurance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Through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InsureToStudy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we offer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also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Dutch public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insurance</a:t>
            </a:r>
            <a:endParaRPr lang="nl-N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Advantage,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easily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switch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between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student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insurance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to Public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insurance</a:t>
            </a:r>
            <a:endParaRPr lang="nl-N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additional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insurances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Care </a:t>
            </a:r>
            <a:r>
              <a:rPr lang="nl-N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allowance</a:t>
            </a:r>
            <a:endParaRPr lang="nl-N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/>
              <a:t>Health </a:t>
            </a:r>
            <a:r>
              <a:rPr lang="nl-NL" sz="3200" b="1" dirty="0" err="1"/>
              <a:t>insurance</a:t>
            </a:r>
            <a:r>
              <a:rPr lang="nl-NL" sz="3200" b="1" dirty="0"/>
              <a:t> </a:t>
            </a:r>
            <a:r>
              <a:rPr lang="nl-NL" sz="3200" b="1" dirty="0" err="1"/>
              <a:t>while</a:t>
            </a:r>
            <a:r>
              <a:rPr lang="nl-NL" sz="3200" b="1" dirty="0"/>
              <a:t> </a:t>
            </a:r>
            <a:r>
              <a:rPr lang="nl-NL" sz="3200" b="1" dirty="0" err="1"/>
              <a:t>working</a:t>
            </a:r>
            <a:endParaRPr lang="nl-NL" sz="32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624893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10522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Specializes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in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temporary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Dutch Public health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insurances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through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InsureToStudy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Standard package is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the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basic health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insurance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and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the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supplementary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insurance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No Risk I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and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II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nl-NL" sz="1600" dirty="0">
                <a:solidFill>
                  <a:srgbClr val="00205A"/>
                </a:solidFill>
                <a:latin typeface="Verdana" panose="020B0604030504040204"/>
              </a:rPr>
              <a:t>No </a:t>
            </a:r>
            <a:r>
              <a:rPr lang="nl-NL" sz="1600" dirty="0" err="1">
                <a:solidFill>
                  <a:srgbClr val="00205A"/>
                </a:solidFill>
                <a:latin typeface="Verdana" panose="020B0604030504040204"/>
              </a:rPr>
              <a:t>mandatory</a:t>
            </a:r>
            <a:r>
              <a:rPr lang="nl-NL" sz="1600" dirty="0">
                <a:solidFill>
                  <a:srgbClr val="00205A"/>
                </a:solidFill>
                <a:latin typeface="Verdana" panose="020B0604030504040204"/>
              </a:rPr>
              <a:t> </a:t>
            </a:r>
            <a:r>
              <a:rPr lang="nl-NL" sz="1600" dirty="0" err="1">
                <a:solidFill>
                  <a:srgbClr val="00205A"/>
                </a:solidFill>
                <a:latin typeface="Verdana" panose="020B0604030504040204"/>
              </a:rPr>
              <a:t>excess</a:t>
            </a:r>
            <a:r>
              <a:rPr lang="nl-NL" sz="1600" dirty="0">
                <a:solidFill>
                  <a:srgbClr val="00205A"/>
                </a:solidFill>
                <a:latin typeface="Verdana" panose="020B0604030504040204"/>
              </a:rPr>
              <a:t> (of 385 euro)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Included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is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emergency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dental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up to 200 euro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nl-NL" sz="1600" dirty="0">
                <a:solidFill>
                  <a:srgbClr val="00205A"/>
                </a:solidFill>
                <a:latin typeface="Verdana" panose="020B0604030504040204"/>
              </a:rPr>
              <a:t>Premium 2025 is per </a:t>
            </a:r>
            <a:r>
              <a:rPr lang="nl-NL" sz="1600" dirty="0" err="1">
                <a:solidFill>
                  <a:srgbClr val="00205A"/>
                </a:solidFill>
                <a:latin typeface="Verdana" panose="020B0604030504040204"/>
              </a:rPr>
              <a:t>month</a:t>
            </a:r>
            <a:r>
              <a:rPr lang="nl-NL" sz="1600" dirty="0">
                <a:solidFill>
                  <a:srgbClr val="00205A"/>
                </a:solidFill>
                <a:latin typeface="Verdana" panose="020B0604030504040204"/>
              </a:rPr>
              <a:t> € 164,70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00205A"/>
                </a:solidFill>
                <a:latin typeface="Verdana" panose="020B0604030504040204"/>
              </a:rPr>
              <a:t> 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nl-NL" sz="3200" b="1" dirty="0">
                <a:latin typeface="+mn-lt"/>
              </a:rPr>
              <a:t>Dutch public health </a:t>
            </a:r>
            <a:r>
              <a:rPr lang="nl-NL" sz="3200" b="1" dirty="0" err="1">
                <a:latin typeface="+mn-lt"/>
              </a:rPr>
              <a:t>insurance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with</a:t>
            </a:r>
            <a:r>
              <a:rPr lang="nl-NL" sz="3200" b="1" dirty="0">
                <a:latin typeface="+mn-lt"/>
              </a:rPr>
              <a:t> HollandZorg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2986354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8589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l-NL" sz="1600" dirty="0">
              <a:solidFill>
                <a:srgbClr val="00205A"/>
              </a:solidFill>
              <a:latin typeface="Verdana" panose="020B060403050404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More information: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3"/>
              </a:rPr>
              <a:t>https://www.hollandzorg.com/NR3-25-ITS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nl-NL" sz="3200" b="1" dirty="0">
                <a:latin typeface="+mn-lt"/>
              </a:rPr>
              <a:t>Dutch public health </a:t>
            </a:r>
            <a:r>
              <a:rPr lang="nl-NL" sz="3200" b="1" dirty="0" err="1">
                <a:latin typeface="+mn-lt"/>
              </a:rPr>
              <a:t>insurance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with</a:t>
            </a:r>
            <a:r>
              <a:rPr lang="nl-NL" sz="3200" b="1" dirty="0">
                <a:latin typeface="+mn-lt"/>
              </a:rPr>
              <a:t> HollandZorg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1892748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914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BasicPlan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with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InsureToStudy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400" dirty="0"/>
              <a:t>Provides coverage for liability, household effects, luggage, emergencies and repatriation (a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lso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included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in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MasterPlan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+)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  <a:hlinkClick r:id="rId3"/>
              </a:rPr>
              <a:t>Extent-of-cover-Basic-Plan.pdf (internationalinsurances.nl)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sz="1600" dirty="0" err="1"/>
              <a:t>BasicPlan</a:t>
            </a:r>
            <a:r>
              <a:rPr lang="nl-NL" sz="1600" dirty="0"/>
              <a:t>+ </a:t>
            </a:r>
            <a:r>
              <a:rPr lang="nl-NL" sz="1600" dirty="0" err="1"/>
              <a:t>with</a:t>
            </a:r>
            <a:r>
              <a:rPr lang="nl-NL" sz="1600" dirty="0"/>
              <a:t> </a:t>
            </a:r>
            <a:r>
              <a:rPr lang="nl-NL" sz="1600" dirty="0" err="1"/>
              <a:t>InsureToStudy</a:t>
            </a:r>
            <a:endParaRPr lang="nl-NL" sz="1600" dirty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Provides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additional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medical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coverage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€ 150 dentist and € 180 Physiotherapy cover</a:t>
            </a:r>
          </a:p>
          <a:p>
            <a:pPr lvl="1">
              <a:spcBef>
                <a:spcPct val="20000"/>
              </a:spcBef>
              <a:defRPr/>
            </a:pPr>
            <a:endParaRPr lang="en-US" sz="1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HollandZorg</a:t>
            </a:r>
            <a:r>
              <a:rPr lang="nl-NL" sz="1600" dirty="0"/>
              <a:t> No Risk III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Provides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additional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medical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coverage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Physiotherapy</a:t>
            </a:r>
            <a:r>
              <a:rPr lang="nl-NL" sz="1400" dirty="0"/>
              <a:t>: 6 </a:t>
            </a:r>
            <a:r>
              <a:rPr lang="nl-NL" sz="1400" dirty="0" err="1"/>
              <a:t>sessions</a:t>
            </a:r>
            <a:endParaRPr lang="nl-NL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Dental</a:t>
            </a:r>
            <a:r>
              <a:rPr lang="nl-NL" sz="1400" dirty="0"/>
              <a:t> care up </a:t>
            </a:r>
            <a:r>
              <a:rPr lang="nl-NL" sz="1400" dirty="0" err="1"/>
              <a:t>to</a:t>
            </a:r>
            <a:r>
              <a:rPr lang="nl-NL" sz="1400" dirty="0"/>
              <a:t> € 250 per </a:t>
            </a:r>
            <a:r>
              <a:rPr lang="nl-NL" sz="1400" dirty="0" err="1"/>
              <a:t>calendar</a:t>
            </a:r>
            <a:r>
              <a:rPr lang="nl-NL" sz="1400" dirty="0"/>
              <a:t> </a:t>
            </a:r>
            <a:r>
              <a:rPr lang="nl-NL" sz="1400" dirty="0" err="1"/>
              <a:t>year</a:t>
            </a:r>
            <a:endParaRPr lang="nl-NL" sz="1400" dirty="0"/>
          </a:p>
          <a:p>
            <a:endParaRPr lang="en-US" sz="16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N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 err="1">
                <a:latin typeface="+mn-lt"/>
              </a:rPr>
              <a:t>Additional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insurances</a:t>
            </a:r>
            <a:r>
              <a:rPr lang="nl-NL" sz="3200" b="1" dirty="0">
                <a:latin typeface="+mn-lt"/>
              </a:rPr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060048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61186" y="922896"/>
            <a:ext cx="7716032" cy="39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right to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1st of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 date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Dutch basic health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insruance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start date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contract 4th of September. Start date Dutch basic health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4th of September. Start date to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1st of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 ATTENTION: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private student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no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nl-NL" sz="3200" b="1" dirty="0"/>
              <a:t>Care </a:t>
            </a:r>
            <a:r>
              <a:rPr lang="nl-NL" sz="3200" b="1" dirty="0" err="1"/>
              <a:t>Allowance</a:t>
            </a:r>
            <a:r>
              <a:rPr lang="nl-NL" sz="3200" b="1" dirty="0"/>
              <a:t> “Zorgtoeslag”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1638195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61186" y="922896"/>
            <a:ext cx="7716032" cy="39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information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following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websites:</a:t>
            </a: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hlinkClick r:id="rId3"/>
              </a:rPr>
              <a:t>I want to apply for a benefit (belastingdienst.nl)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hlinkClick r:id="rId4"/>
              </a:rPr>
              <a:t>https://www.belastingdienst.nl/wps/wcm/connect/nl/zorgtoeslag/content/hoeveel-zorgtoeslag</a:t>
            </a:r>
            <a:endParaRPr lang="en-US" sz="16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hlinkClick r:id="rId5"/>
              </a:rPr>
              <a:t>https://www.belastingdienst.nl/wps/wcm/connect/nl/toeslagen/content/wat-is-mijn-toetsingsinkomen</a:t>
            </a:r>
            <a:endParaRPr lang="en-US" sz="16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nl-NL" sz="3200" b="1" dirty="0"/>
              <a:t>Care </a:t>
            </a:r>
            <a:r>
              <a:rPr lang="nl-NL" sz="3200" b="1" dirty="0" err="1"/>
              <a:t>Allowance</a:t>
            </a:r>
            <a:r>
              <a:rPr lang="nl-NL" sz="3200" b="1" dirty="0"/>
              <a:t> “Zorgtoeslag”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701449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08346" y="1444282"/>
            <a:ext cx="7716032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Practitioner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Emergency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 err="1"/>
              <a:t>Medical</a:t>
            </a:r>
            <a:r>
              <a:rPr lang="nl-NL" sz="3200" b="1" dirty="0"/>
              <a:t> Care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658861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Practitioner “huisarts”</a:t>
            </a:r>
            <a:b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care in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Netherlands</a:t>
            </a:r>
          </a:p>
          <a:p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Student </a:t>
            </a:r>
            <a:r>
              <a:rPr lang="nl-NL" sz="1600" dirty="0" err="1"/>
              <a:t>healthcare</a:t>
            </a:r>
            <a:r>
              <a:rPr lang="nl-NL" sz="1600" dirty="0"/>
              <a:t> services (SGZ), </a:t>
            </a:r>
            <a:r>
              <a:rPr lang="nl-NL" sz="1600" dirty="0" err="1"/>
              <a:t>located</a:t>
            </a:r>
            <a:r>
              <a:rPr lang="nl-NL" sz="1600" dirty="0"/>
              <a:t> on campus</a:t>
            </a:r>
            <a:br>
              <a:rPr lang="nl-NL" sz="1600" dirty="0"/>
            </a:br>
            <a:r>
              <a:rPr lang="nl-NL" sz="1600" dirty="0">
                <a:hlinkClick r:id="rId3"/>
              </a:rPr>
              <a:t>https://www.sgzstudent.nl/home</a:t>
            </a:r>
            <a:endParaRPr lang="nl-NL" sz="1600" dirty="0"/>
          </a:p>
          <a:p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practitioner</a:t>
            </a:r>
            <a:b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b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u="sng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 a search through google: </a:t>
            </a:r>
            <a:r>
              <a:rPr lang="en-US" sz="1600" u="sng" dirty="0" err="1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Huisarts</a:t>
            </a:r>
            <a:r>
              <a:rPr lang="en-US" sz="1600" u="sng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600" u="sng" dirty="0" err="1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streetname</a:t>
            </a:r>
            <a:r>
              <a:rPr lang="en-US" sz="1600" u="sng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city</a:t>
            </a:r>
            <a:endParaRPr lang="nl-N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information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https://www.internationalinsurances.nl/faq/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nl-NL" sz="3200" b="1" dirty="0" err="1"/>
              <a:t>Medical</a:t>
            </a:r>
            <a:r>
              <a:rPr lang="nl-NL" sz="3200" b="1" dirty="0"/>
              <a:t> Care – General Practitioner (1)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53170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3200" b="1" dirty="0"/>
            </a:br>
            <a:r>
              <a:rPr lang="nl-NL" sz="3600" b="1" dirty="0"/>
              <a:t>Program</a:t>
            </a:r>
            <a:br>
              <a:rPr lang="nl-NL" sz="3200" b="1" dirty="0"/>
            </a:br>
            <a:br>
              <a:rPr lang="nl-NL" sz="3200" b="1" dirty="0"/>
            </a:br>
            <a:endParaRPr lang="nl-NL" sz="32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38411" y="112261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 err="1"/>
              <a:t>Introduction</a:t>
            </a:r>
            <a:endParaRPr lang="nl-NL" sz="1600" dirty="0"/>
          </a:p>
          <a:p>
            <a:r>
              <a:rPr lang="nl-NL" sz="1600" dirty="0"/>
              <a:t>Dutch Public health </a:t>
            </a:r>
            <a:r>
              <a:rPr lang="nl-NL" sz="1600" dirty="0" err="1"/>
              <a:t>insurance</a:t>
            </a:r>
            <a:endParaRPr lang="nl-NL" sz="1600" dirty="0"/>
          </a:p>
          <a:p>
            <a:r>
              <a:rPr lang="nl-NL" sz="1600" dirty="0"/>
              <a:t>Insurances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students</a:t>
            </a:r>
            <a:endParaRPr lang="nl-NL" sz="1600" dirty="0"/>
          </a:p>
          <a:p>
            <a:r>
              <a:rPr lang="nl-NL" sz="1600" dirty="0" err="1"/>
              <a:t>Working</a:t>
            </a:r>
            <a:r>
              <a:rPr lang="nl-NL" sz="1600" dirty="0"/>
              <a:t> </a:t>
            </a:r>
            <a:r>
              <a:rPr lang="nl-NL" sz="1600" dirty="0" err="1"/>
              <a:t>during</a:t>
            </a:r>
            <a:r>
              <a:rPr lang="nl-NL" sz="1600" dirty="0"/>
              <a:t> </a:t>
            </a:r>
            <a:r>
              <a:rPr lang="nl-NL" sz="1600" dirty="0" err="1"/>
              <a:t>your</a:t>
            </a:r>
            <a:r>
              <a:rPr lang="nl-NL" sz="1600" dirty="0"/>
              <a:t> study</a:t>
            </a:r>
          </a:p>
          <a:p>
            <a:r>
              <a:rPr lang="nl-NL" sz="1600" dirty="0" err="1"/>
              <a:t>Flex</a:t>
            </a:r>
            <a:r>
              <a:rPr lang="nl-NL" sz="1600" dirty="0"/>
              <a:t> Delft</a:t>
            </a:r>
          </a:p>
          <a:p>
            <a:r>
              <a:rPr lang="nl-NL" sz="1600" dirty="0"/>
              <a:t>Health </a:t>
            </a:r>
            <a:r>
              <a:rPr lang="nl-NL" sz="1600" dirty="0" err="1"/>
              <a:t>insurance</a:t>
            </a:r>
            <a:r>
              <a:rPr lang="nl-NL" sz="1600" dirty="0"/>
              <a:t> </a:t>
            </a:r>
            <a:r>
              <a:rPr lang="nl-NL" sz="1600" dirty="0" err="1"/>
              <a:t>while</a:t>
            </a:r>
            <a:r>
              <a:rPr lang="nl-NL" sz="1600" dirty="0"/>
              <a:t> </a:t>
            </a:r>
            <a:r>
              <a:rPr lang="nl-NL" sz="1600" dirty="0" err="1"/>
              <a:t>working</a:t>
            </a:r>
            <a:endParaRPr lang="nl-NL" sz="1600" dirty="0"/>
          </a:p>
          <a:p>
            <a:r>
              <a:rPr lang="nl-NL" sz="1600" dirty="0"/>
              <a:t>Care </a:t>
            </a:r>
            <a:r>
              <a:rPr lang="nl-NL" sz="1600" dirty="0" err="1"/>
              <a:t>allowance</a:t>
            </a:r>
            <a:r>
              <a:rPr lang="nl-NL" sz="1600" dirty="0"/>
              <a:t>, “Zorgtoeslag”</a:t>
            </a:r>
          </a:p>
          <a:p>
            <a:r>
              <a:rPr lang="nl-NL" sz="1600" dirty="0" err="1"/>
              <a:t>Medical</a:t>
            </a:r>
            <a:r>
              <a:rPr lang="nl-NL" sz="1600" dirty="0"/>
              <a:t> care</a:t>
            </a:r>
          </a:p>
          <a:p>
            <a:r>
              <a:rPr lang="nl-NL" sz="1600" dirty="0"/>
              <a:t>Practical tips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2489042" y="1063229"/>
            <a:ext cx="413183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284A95-4949-4B74-B760-BA90F66D4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D5B2D7C-3A7F-604D-9D21-BF0CFD4F7B59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1627149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59116" y="1204210"/>
            <a:ext cx="7905777" cy="9488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General Practitioner in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evening,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nights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weekend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Contact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Huisartsenpost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/ General Practice Center in your city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It has to be something that can’t wait till the next day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(otherwise, it isn’t part of the reimbursement scheme!)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For Delft this is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https://hapschievliet.nl/locatie/huisartsenpost-delft/</a:t>
            </a:r>
            <a:b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Phone number  015 – 251 1930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nl-NL" sz="3200" b="1" dirty="0" err="1"/>
              <a:t>Medical</a:t>
            </a:r>
            <a:r>
              <a:rPr lang="nl-NL" sz="3200" b="1" dirty="0"/>
              <a:t> Care – General Practitioner (2)</a:t>
            </a:r>
            <a:endParaRPr lang="nl-NL" sz="3200" b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868728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857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Calibri" panose="020F0502020204030204" pitchFamily="34" charset="0"/>
                <a:cs typeface="Times New Roman" panose="02020603050405020304" pitchFamily="18" charset="0"/>
              </a:rPr>
              <a:t>In case of emergency, you call 112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Calibri" panose="020F0502020204030204" pitchFamily="34" charset="0"/>
                <a:cs typeface="Times New Roman" panose="02020603050405020304" pitchFamily="18" charset="0"/>
              </a:rPr>
              <a:t>For urgent medical care, life-threatening situations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Verdana" panose="020B0604030504040204"/>
                <a:ea typeface="Calibri" panose="020F0502020204030204" pitchFamily="34" charset="0"/>
                <a:cs typeface="Times New Roman" panose="02020603050405020304" pitchFamily="18" charset="0"/>
              </a:rPr>
              <a:t>Fire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5A"/>
              </a:solidFill>
              <a:effectLst/>
              <a:uLnTx/>
              <a:uFillTx/>
              <a:latin typeface="Verdana" panose="020B060403050404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 err="1"/>
              <a:t>Emergency</a:t>
            </a:r>
            <a:r>
              <a:rPr lang="nl-NL" sz="3200" b="1" dirty="0"/>
              <a:t> </a:t>
            </a:r>
            <a:r>
              <a:rPr lang="nl-NL" sz="3200" b="1" dirty="0" err="1"/>
              <a:t>medical</a:t>
            </a:r>
            <a:r>
              <a:rPr lang="nl-NL" sz="3200" b="1" dirty="0"/>
              <a:t> care</a:t>
            </a:r>
            <a:endParaRPr lang="nl-NL" sz="3200" b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650152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08346" y="1444282"/>
            <a:ext cx="7716032" cy="6367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municipality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premium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letters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CAK, SVB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/>
              <a:t>Practical tips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2444408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307180"/>
            <a:ext cx="7644647" cy="599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Update </a:t>
            </a:r>
            <a:r>
              <a:rPr lang="nl-NL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municipality</a:t>
            </a:r>
            <a:r>
              <a:rPr 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/>
              <a:t>If you don’t update your address, you might not receive important letters from government offices like CAK or SVB.</a:t>
            </a:r>
          </a:p>
          <a:p>
            <a:pPr>
              <a:lnSpc>
                <a:spcPct val="150000"/>
              </a:lnSpc>
            </a:pPr>
            <a:endParaRPr lang="nl-N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8302853" cy="1080736"/>
          </a:xfrm>
        </p:spPr>
        <p:txBody>
          <a:bodyPr>
            <a:normAutofit/>
          </a:bodyPr>
          <a:lstStyle/>
          <a:p>
            <a:r>
              <a:rPr lang="nl-NL" sz="3200" b="1" dirty="0"/>
              <a:t>Practical tips</a:t>
            </a:r>
            <a:br>
              <a:rPr lang="nl-NL" sz="3200" b="1" dirty="0"/>
            </a:br>
            <a:r>
              <a:rPr lang="nl-NL" sz="1400" b="1" dirty="0"/>
              <a:t>Update </a:t>
            </a:r>
            <a:r>
              <a:rPr lang="nl-NL" sz="1400" b="1" dirty="0" err="1"/>
              <a:t>address</a:t>
            </a:r>
            <a:endParaRPr lang="nl-NL" sz="14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4128278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39B0F-9888-94D3-582A-7A2F08E77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3BE7A16-8207-005D-B460-8DA5DB6EE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68DA05D-17BF-0CAB-DD99-3ADC4F916ADD}"/>
              </a:ext>
            </a:extLst>
          </p:cNvPr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E8281F4-2D8C-31A4-FDAD-C9F521996BF0}"/>
              </a:ext>
            </a:extLst>
          </p:cNvPr>
          <p:cNvSpPr/>
          <p:nvPr/>
        </p:nvSpPr>
        <p:spPr>
          <a:xfrm>
            <a:off x="1109190" y="1236533"/>
            <a:ext cx="7716032" cy="4028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b="1" dirty="0"/>
              <a:t>Private </a:t>
            </a:r>
            <a:r>
              <a:rPr lang="nl-NL" sz="1600" b="1" dirty="0" err="1"/>
              <a:t>insurance</a:t>
            </a:r>
            <a:r>
              <a:rPr lang="nl-NL" sz="1600" b="1" dirty="0"/>
              <a:t> </a:t>
            </a:r>
            <a:r>
              <a:rPr lang="nl-NL" sz="1600" dirty="0"/>
              <a:t>– </a:t>
            </a:r>
            <a:r>
              <a:rPr lang="nl-NL" sz="1600" dirty="0" err="1"/>
              <a:t>you’ll</a:t>
            </a:r>
            <a:r>
              <a:rPr lang="nl-NL" sz="1600" dirty="0"/>
              <a:t> </a:t>
            </a:r>
            <a:r>
              <a:rPr lang="nl-NL" sz="1600" dirty="0" err="1"/>
              <a:t>receive</a:t>
            </a:r>
            <a:r>
              <a:rPr lang="nl-NL" sz="1600" dirty="0"/>
              <a:t> a </a:t>
            </a:r>
            <a:r>
              <a:rPr lang="nl-NL" sz="1600" dirty="0" err="1"/>
              <a:t>payment</a:t>
            </a:r>
            <a:r>
              <a:rPr lang="nl-NL" sz="1600" dirty="0"/>
              <a:t> link </a:t>
            </a:r>
            <a:r>
              <a:rPr lang="nl-NL" sz="1600" dirty="0" err="1"/>
              <a:t>by</a:t>
            </a:r>
            <a:r>
              <a:rPr lang="nl-NL" sz="1600" dirty="0"/>
              <a:t> 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Dutch basic health insurance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usually paid automatically via direct debit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Missing payments can lead to problems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so check your email or bank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regulary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l-NL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3F8289F-C416-9894-2532-178A3CE84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C2BAF7BB-F7DD-A664-CE53-CFAFE55F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8"/>
            <a:ext cx="8248389" cy="1101201"/>
          </a:xfrm>
        </p:spPr>
        <p:txBody>
          <a:bodyPr>
            <a:normAutofit/>
          </a:bodyPr>
          <a:lstStyle/>
          <a:p>
            <a:r>
              <a:rPr lang="nl-NL" sz="2800" b="1" dirty="0"/>
              <a:t>Practical tips</a:t>
            </a:r>
            <a:br>
              <a:rPr lang="nl-NL" sz="3200" b="1" dirty="0"/>
            </a:br>
            <a:r>
              <a:rPr lang="nl-NL" sz="1400" b="1" dirty="0" err="1"/>
              <a:t>Pay</a:t>
            </a:r>
            <a:r>
              <a:rPr lang="nl-NL" sz="1400" b="1" dirty="0"/>
              <a:t> </a:t>
            </a:r>
            <a:r>
              <a:rPr lang="nl-NL" sz="1400" b="1" dirty="0" err="1"/>
              <a:t>your</a:t>
            </a:r>
            <a:r>
              <a:rPr lang="nl-NL" sz="1400" b="1" dirty="0"/>
              <a:t> </a:t>
            </a:r>
            <a:r>
              <a:rPr lang="nl-NL" sz="1400" b="1" dirty="0" err="1"/>
              <a:t>insurance</a:t>
            </a:r>
            <a:r>
              <a:rPr lang="nl-NL" sz="1400" b="1" dirty="0"/>
              <a:t> premium on time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5E0182E-7CFD-912F-A410-192774607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D4B617F-9E1B-63F3-92E5-A39167F3057E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1410990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262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The CAK, is a Dutch </a:t>
            </a:r>
            <a:r>
              <a:rPr lang="nl-NL" sz="1600" dirty="0" err="1"/>
              <a:t>government</a:t>
            </a:r>
            <a:r>
              <a:rPr lang="nl-NL" sz="1600" dirty="0"/>
              <a:t> </a:t>
            </a:r>
            <a:r>
              <a:rPr lang="nl-NL" sz="1600" dirty="0" err="1"/>
              <a:t>organisation</a:t>
            </a:r>
            <a:r>
              <a:rPr lang="nl-NL" sz="1600" dirty="0"/>
              <a:t> </a:t>
            </a:r>
            <a:r>
              <a:rPr lang="nl-NL" sz="1600" dirty="0" err="1"/>
              <a:t>responsible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monitoring </a:t>
            </a:r>
            <a:r>
              <a:rPr lang="nl-NL" sz="1600" dirty="0" err="1"/>
              <a:t>if</a:t>
            </a:r>
            <a:r>
              <a:rPr lang="nl-NL" sz="1600" dirty="0"/>
              <a:t> </a:t>
            </a:r>
            <a:r>
              <a:rPr lang="nl-NL" sz="1600" dirty="0" err="1"/>
              <a:t>people</a:t>
            </a:r>
            <a:r>
              <a:rPr lang="nl-NL" sz="1600" dirty="0"/>
              <a:t> living in </a:t>
            </a:r>
            <a:r>
              <a:rPr lang="nl-NL" sz="1600" dirty="0" err="1"/>
              <a:t>the</a:t>
            </a:r>
            <a:r>
              <a:rPr lang="nl-NL" sz="1600" dirty="0"/>
              <a:t> Netherlands have Dutch basic health </a:t>
            </a:r>
            <a:r>
              <a:rPr lang="nl-NL" sz="1600" dirty="0" err="1"/>
              <a:t>insurance</a:t>
            </a:r>
            <a:r>
              <a:rPr lang="nl-NL" sz="1600" dirty="0"/>
              <a:t> (Public </a:t>
            </a:r>
            <a:r>
              <a:rPr lang="nl-NL" sz="1600" dirty="0" err="1"/>
              <a:t>insurance</a:t>
            </a:r>
            <a:r>
              <a:rPr lang="nl-NL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However</a:t>
            </a:r>
            <a:r>
              <a:rPr lang="nl-NL" sz="1600" dirty="0"/>
              <a:t>, </a:t>
            </a:r>
            <a:r>
              <a:rPr lang="nl-NL" sz="1600" dirty="0" err="1"/>
              <a:t>the</a:t>
            </a:r>
            <a:r>
              <a:rPr lang="nl-NL" sz="1600" dirty="0"/>
              <a:t> CAK </a:t>
            </a:r>
            <a:r>
              <a:rPr lang="nl-NL" sz="1600" dirty="0" err="1"/>
              <a:t>can’t</a:t>
            </a:r>
            <a:r>
              <a:rPr lang="nl-NL" sz="1600" dirty="0"/>
              <a:t> </a:t>
            </a:r>
            <a:r>
              <a:rPr lang="nl-NL" sz="1600" dirty="0" err="1"/>
              <a:t>determine</a:t>
            </a:r>
            <a:r>
              <a:rPr lang="nl-NL" sz="1600" dirty="0"/>
              <a:t> </a:t>
            </a:r>
            <a:r>
              <a:rPr lang="nl-NL" sz="1600" dirty="0" err="1"/>
              <a:t>if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are </a:t>
            </a:r>
            <a:r>
              <a:rPr lang="nl-NL" sz="1600" dirty="0" err="1"/>
              <a:t>required</a:t>
            </a:r>
            <a:r>
              <a:rPr lang="nl-NL" sz="1600" dirty="0"/>
              <a:t> to have </a:t>
            </a:r>
            <a:r>
              <a:rPr lang="nl-NL" sz="1600" dirty="0" err="1"/>
              <a:t>the</a:t>
            </a:r>
            <a:r>
              <a:rPr lang="nl-NL" sz="1600" dirty="0"/>
              <a:t> public health </a:t>
            </a:r>
            <a:r>
              <a:rPr lang="nl-NL" sz="1600" dirty="0" err="1"/>
              <a:t>insurance</a:t>
            </a:r>
            <a:endParaRPr lang="nl-NL" sz="1600" dirty="0"/>
          </a:p>
          <a:p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nl-NL" sz="2800" b="1" dirty="0"/>
              <a:t>Practical tips</a:t>
            </a:r>
            <a:br>
              <a:rPr lang="nl-NL" sz="1800" b="1" dirty="0"/>
            </a:br>
            <a:r>
              <a:rPr lang="nl-NL" sz="1400" b="1" dirty="0"/>
              <a:t>Letter </a:t>
            </a:r>
            <a:r>
              <a:rPr lang="nl-NL" sz="1400" b="1" dirty="0" err="1"/>
              <a:t>from</a:t>
            </a:r>
            <a:r>
              <a:rPr lang="nl-NL" sz="1400" b="1" dirty="0"/>
              <a:t> </a:t>
            </a:r>
            <a:r>
              <a:rPr lang="nl-NL" sz="1400" b="1" dirty="0" err="1"/>
              <a:t>the</a:t>
            </a:r>
            <a:r>
              <a:rPr lang="nl-NL" sz="1400" b="1" dirty="0"/>
              <a:t> CAK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474060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FA283-3832-A398-12A5-7B53C4A19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1145354-F649-7E10-6C4B-63E8F2A2C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7BA781A-A8B0-1FF3-876D-DB67E571EF36}"/>
              </a:ext>
            </a:extLst>
          </p:cNvPr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746145C-7F63-FF12-831F-26F0555F3272}"/>
              </a:ext>
            </a:extLst>
          </p:cNvPr>
          <p:cNvSpPr/>
          <p:nvPr/>
        </p:nvSpPr>
        <p:spPr>
          <a:xfrm>
            <a:off x="720247" y="1159564"/>
            <a:ext cx="7716032" cy="361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Important information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b="1" dirty="0" err="1"/>
              <a:t>If</a:t>
            </a:r>
            <a:r>
              <a:rPr lang="nl-NL" sz="1600" b="1" dirty="0"/>
              <a:t> </a:t>
            </a:r>
            <a:r>
              <a:rPr lang="nl-NL" sz="1600" b="1" dirty="0" err="1"/>
              <a:t>you</a:t>
            </a:r>
            <a:r>
              <a:rPr lang="nl-NL" sz="1600" b="1" dirty="0"/>
              <a:t> </a:t>
            </a:r>
            <a:r>
              <a:rPr lang="nl-NL" sz="1600" b="1" dirty="0" err="1"/>
              <a:t>work</a:t>
            </a:r>
            <a:r>
              <a:rPr lang="nl-NL" sz="1600" b="1" dirty="0"/>
              <a:t> </a:t>
            </a:r>
            <a:r>
              <a:rPr lang="nl-NL" sz="1600" b="1" dirty="0" err="1"/>
              <a:t>while</a:t>
            </a:r>
            <a:r>
              <a:rPr lang="nl-NL" sz="1600" b="1" dirty="0"/>
              <a:t> </a:t>
            </a:r>
            <a:r>
              <a:rPr lang="nl-NL" sz="1600" b="1" dirty="0" err="1"/>
              <a:t>studying</a:t>
            </a:r>
            <a:endParaRPr lang="nl-NL" sz="1600" b="1" dirty="0"/>
          </a:p>
          <a:p>
            <a:pPr lvl="1"/>
            <a:r>
              <a:rPr lang="nl-NL" sz="1600" dirty="0"/>
              <a:t>    </a:t>
            </a:r>
            <a:r>
              <a:rPr lang="nl-NL" sz="1600" dirty="0" err="1"/>
              <a:t>You</a:t>
            </a:r>
            <a:r>
              <a:rPr lang="nl-NL" sz="1600" dirty="0"/>
              <a:t> must take out Dutch basic health </a:t>
            </a:r>
            <a:r>
              <a:rPr lang="nl-NL" sz="1600" dirty="0" err="1"/>
              <a:t>insurance</a:t>
            </a:r>
            <a:r>
              <a:rPr lang="nl-NL" sz="1600" dirty="0"/>
              <a:t>.</a:t>
            </a:r>
          </a:p>
          <a:p>
            <a:pPr lvl="1"/>
            <a:r>
              <a:rPr lang="nl-NL" sz="1600" dirty="0"/>
              <a:t>    </a:t>
            </a:r>
            <a:r>
              <a:rPr lang="nl-NL" sz="1600" dirty="0" err="1"/>
              <a:t>This</a:t>
            </a:r>
            <a:r>
              <a:rPr lang="nl-NL" sz="1600" dirty="0"/>
              <a:t> </a:t>
            </a:r>
            <a:r>
              <a:rPr lang="nl-NL" sz="1600" dirty="0" err="1"/>
              <a:t>applies</a:t>
            </a:r>
            <a:r>
              <a:rPr lang="nl-NL" sz="1600" dirty="0"/>
              <a:t> </a:t>
            </a:r>
            <a:r>
              <a:rPr lang="nl-NL" sz="1600" dirty="0" err="1"/>
              <a:t>whether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are </a:t>
            </a:r>
            <a:r>
              <a:rPr lang="nl-NL" sz="1600" dirty="0" err="1"/>
              <a:t>working</a:t>
            </a:r>
            <a:r>
              <a:rPr lang="nl-NL" sz="1600" dirty="0"/>
              <a:t> </a:t>
            </a:r>
            <a:r>
              <a:rPr lang="nl-NL" sz="1600" dirty="0" err="1"/>
              <a:t>part-time</a:t>
            </a:r>
            <a:r>
              <a:rPr lang="nl-NL" sz="1600" dirty="0"/>
              <a:t> or </a:t>
            </a:r>
            <a:r>
              <a:rPr lang="nl-NL" sz="1600" dirty="0" err="1"/>
              <a:t>full-time</a:t>
            </a:r>
            <a:endParaRPr lang="nl-NL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b="1" dirty="0" err="1"/>
              <a:t>If</a:t>
            </a:r>
            <a:r>
              <a:rPr lang="nl-NL" sz="1600" b="1" dirty="0"/>
              <a:t> </a:t>
            </a:r>
            <a:r>
              <a:rPr lang="nl-NL" sz="1600" b="1" dirty="0" err="1"/>
              <a:t>you</a:t>
            </a:r>
            <a:r>
              <a:rPr lang="nl-NL" sz="1600" b="1" dirty="0"/>
              <a:t> </a:t>
            </a:r>
            <a:r>
              <a:rPr lang="nl-NL" sz="1600" b="1" dirty="0" err="1"/>
              <a:t>don’t</a:t>
            </a:r>
            <a:r>
              <a:rPr lang="nl-NL" sz="1600" b="1" dirty="0"/>
              <a:t> </a:t>
            </a:r>
            <a:r>
              <a:rPr lang="nl-NL" sz="1600" b="1" dirty="0" err="1"/>
              <a:t>work</a:t>
            </a:r>
            <a:endParaRPr lang="nl-NL" sz="1600" b="1" dirty="0"/>
          </a:p>
          <a:p>
            <a:pPr lvl="1"/>
            <a:r>
              <a:rPr lang="nl-NL" sz="1600" dirty="0"/>
              <a:t>    </a:t>
            </a:r>
            <a:r>
              <a:rPr lang="nl-NL" sz="1600" dirty="0" err="1"/>
              <a:t>You</a:t>
            </a:r>
            <a:r>
              <a:rPr lang="nl-NL" sz="1600" dirty="0"/>
              <a:t> must </a:t>
            </a:r>
            <a:r>
              <a:rPr lang="nl-NL" sz="1600" dirty="0" err="1"/>
              <a:t>ask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SVB (Sociale verzekeringsbank) to </a:t>
            </a:r>
            <a:r>
              <a:rPr lang="nl-NL" sz="1600" dirty="0" err="1"/>
              <a:t>conduct</a:t>
            </a:r>
            <a:r>
              <a:rPr lang="nl-NL" sz="1600" dirty="0"/>
              <a:t> a</a:t>
            </a:r>
          </a:p>
          <a:p>
            <a:pPr lvl="1"/>
            <a:r>
              <a:rPr lang="nl-NL" sz="1600" dirty="0"/>
              <a:t>    WLZ right </a:t>
            </a:r>
            <a:r>
              <a:rPr lang="nl-NL" sz="1600" dirty="0" err="1"/>
              <a:t>investigation</a:t>
            </a:r>
            <a:r>
              <a:rPr lang="nl-NL" sz="1600" dirty="0"/>
              <a:t>. </a:t>
            </a:r>
            <a:r>
              <a:rPr lang="nl-NL" sz="1600" dirty="0" err="1"/>
              <a:t>This</a:t>
            </a:r>
            <a:r>
              <a:rPr lang="nl-NL" sz="1600" dirty="0"/>
              <a:t> </a:t>
            </a:r>
            <a:r>
              <a:rPr lang="nl-NL" sz="1600" dirty="0" err="1"/>
              <a:t>will</a:t>
            </a:r>
            <a:r>
              <a:rPr lang="nl-NL" sz="1600" dirty="0"/>
              <a:t> </a:t>
            </a:r>
            <a:r>
              <a:rPr lang="nl-NL" sz="1600" dirty="0" err="1"/>
              <a:t>determine</a:t>
            </a:r>
            <a:r>
              <a:rPr lang="nl-NL" sz="1600" dirty="0"/>
              <a:t> </a:t>
            </a:r>
            <a:r>
              <a:rPr lang="nl-NL" sz="1600" dirty="0" err="1"/>
              <a:t>if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are </a:t>
            </a:r>
            <a:r>
              <a:rPr lang="nl-NL" sz="1600" dirty="0" err="1"/>
              <a:t>required</a:t>
            </a:r>
            <a:r>
              <a:rPr lang="nl-NL" sz="1600" dirty="0"/>
              <a:t> to</a:t>
            </a:r>
          </a:p>
          <a:p>
            <a:pPr lvl="1"/>
            <a:r>
              <a:rPr lang="nl-NL" sz="1600" dirty="0"/>
              <a:t>    have Dutch health </a:t>
            </a:r>
            <a:r>
              <a:rPr lang="nl-NL" sz="1600" dirty="0" err="1"/>
              <a:t>insurance</a:t>
            </a:r>
            <a:endParaRPr lang="nl-NL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SVB </a:t>
            </a:r>
            <a:r>
              <a:rPr lang="nl-NL" sz="1600" dirty="0" err="1"/>
              <a:t>will</a:t>
            </a:r>
            <a:r>
              <a:rPr lang="nl-NL" sz="1600" dirty="0"/>
              <a:t> </a:t>
            </a:r>
            <a:r>
              <a:rPr lang="nl-NL" sz="1600" dirty="0" err="1"/>
              <a:t>inform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CAK </a:t>
            </a:r>
            <a:r>
              <a:rPr lang="nl-NL" sz="1600" dirty="0" err="1"/>
              <a:t>about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outcome</a:t>
            </a:r>
            <a:r>
              <a:rPr lang="nl-NL" sz="1600" dirty="0"/>
              <a:t> of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investigation</a:t>
            </a:r>
            <a:r>
              <a:rPr lang="nl-NL" sz="1600" dirty="0"/>
              <a:t>       </a:t>
            </a:r>
          </a:p>
          <a:p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96069E-2175-917E-4122-0DC8118EE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51C2C9F-478A-5F47-29AC-ACEF59FB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nl-NL" sz="2800" b="1" dirty="0"/>
              <a:t>Practical tips</a:t>
            </a:r>
            <a:br>
              <a:rPr lang="nl-NL" sz="1400" b="1" dirty="0"/>
            </a:br>
            <a:r>
              <a:rPr lang="nl-NL" sz="1400" b="1" dirty="0"/>
              <a:t>Letter </a:t>
            </a:r>
            <a:r>
              <a:rPr lang="nl-NL" sz="1400" b="1" dirty="0" err="1"/>
              <a:t>from</a:t>
            </a:r>
            <a:r>
              <a:rPr lang="nl-NL" sz="1400" b="1" dirty="0"/>
              <a:t> </a:t>
            </a:r>
            <a:r>
              <a:rPr lang="nl-NL" sz="1400" b="1" dirty="0" err="1"/>
              <a:t>the</a:t>
            </a:r>
            <a:r>
              <a:rPr lang="nl-NL" sz="1400" b="1" dirty="0"/>
              <a:t> CAK, follow-up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398E295-DC1C-B774-26FE-464CFD652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CE0263C-30A0-57A0-B486-2CF970712464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863299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/>
              <a:t>First letter</a:t>
            </a:r>
            <a:br>
              <a:rPr lang="nl-NL" sz="1600" dirty="0"/>
            </a:br>
            <a:r>
              <a:rPr lang="nl-NL" sz="1600" dirty="0" err="1"/>
              <a:t>You</a:t>
            </a:r>
            <a:r>
              <a:rPr lang="nl-NL" sz="1600" dirty="0"/>
              <a:t> must take action </a:t>
            </a:r>
            <a:r>
              <a:rPr lang="nl-NL" sz="1600" dirty="0" err="1"/>
              <a:t>when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recieve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firt</a:t>
            </a:r>
            <a:r>
              <a:rPr lang="nl-NL" sz="1600" dirty="0"/>
              <a:t> letter. </a:t>
            </a:r>
            <a:r>
              <a:rPr lang="nl-NL" sz="1600" dirty="0" err="1"/>
              <a:t>If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don’t</a:t>
            </a:r>
            <a:r>
              <a:rPr lang="nl-NL" sz="1600" dirty="0"/>
              <a:t> act,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will</a:t>
            </a:r>
            <a:r>
              <a:rPr lang="nl-NL" sz="1600" dirty="0"/>
              <a:t> </a:t>
            </a:r>
            <a:r>
              <a:rPr lang="nl-NL" sz="1600" dirty="0" err="1"/>
              <a:t>receive</a:t>
            </a:r>
            <a:r>
              <a:rPr lang="nl-NL" sz="1600" dirty="0"/>
              <a:t> a fine (</a:t>
            </a:r>
            <a:r>
              <a:rPr lang="nl-NL" sz="1600" dirty="0" err="1"/>
              <a:t>apply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Dutch basic health </a:t>
            </a:r>
            <a:r>
              <a:rPr lang="nl-NL" sz="1600" dirty="0" err="1"/>
              <a:t>insurance</a:t>
            </a:r>
            <a:r>
              <a:rPr lang="nl-NL" sz="1600" dirty="0"/>
              <a:t> or </a:t>
            </a:r>
            <a:r>
              <a:rPr lang="nl-NL" sz="1600" dirty="0" err="1"/>
              <a:t>ask</a:t>
            </a:r>
            <a:r>
              <a:rPr lang="nl-NL" sz="1600" dirty="0"/>
              <a:t> SVB to </a:t>
            </a:r>
            <a:r>
              <a:rPr lang="nl-NL" sz="1600" dirty="0" err="1"/>
              <a:t>conduct</a:t>
            </a:r>
            <a:r>
              <a:rPr lang="nl-NL" sz="1600" dirty="0"/>
              <a:t> </a:t>
            </a:r>
            <a:r>
              <a:rPr lang="nl-NL" sz="1600" dirty="0" err="1"/>
              <a:t>an</a:t>
            </a:r>
            <a:r>
              <a:rPr lang="nl-NL" sz="1600" dirty="0"/>
              <a:t> </a:t>
            </a:r>
            <a:r>
              <a:rPr lang="nl-NL" sz="1600" dirty="0" err="1"/>
              <a:t>investigation</a:t>
            </a:r>
            <a:r>
              <a:rPr lang="nl-NL" sz="1600" dirty="0"/>
              <a:t>)</a:t>
            </a:r>
          </a:p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/>
              <a:t>Second letter</a:t>
            </a:r>
            <a:br>
              <a:rPr lang="nl-NL" sz="1600" dirty="0"/>
            </a:br>
            <a:r>
              <a:rPr lang="nl-NL" sz="1600" dirty="0" err="1"/>
              <a:t>if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did</a:t>
            </a:r>
            <a:r>
              <a:rPr lang="nl-NL" sz="1600" dirty="0"/>
              <a:t> </a:t>
            </a:r>
            <a:r>
              <a:rPr lang="nl-NL" sz="1600" dirty="0" err="1"/>
              <a:t>not</a:t>
            </a:r>
            <a:r>
              <a:rPr lang="nl-NL" sz="1600" dirty="0"/>
              <a:t> act on </a:t>
            </a:r>
            <a:r>
              <a:rPr lang="nl-NL" sz="1600" dirty="0" err="1"/>
              <a:t>the</a:t>
            </a:r>
            <a:r>
              <a:rPr lang="nl-NL" sz="1600" dirty="0"/>
              <a:t> first letter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receive</a:t>
            </a:r>
            <a:r>
              <a:rPr lang="nl-NL" sz="1600" dirty="0"/>
              <a:t> a reminder </a:t>
            </a:r>
            <a:r>
              <a:rPr lang="nl-NL" sz="1600" dirty="0" err="1"/>
              <a:t>and</a:t>
            </a:r>
            <a:r>
              <a:rPr lang="nl-NL" sz="1600" dirty="0"/>
              <a:t> a fine. </a:t>
            </a:r>
          </a:p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err="1"/>
              <a:t>Final</a:t>
            </a:r>
            <a:r>
              <a:rPr lang="nl-NL" sz="1600" b="1" dirty="0"/>
              <a:t> step</a:t>
            </a:r>
          </a:p>
          <a:p>
            <a:r>
              <a:rPr lang="nl-NL" sz="1600" dirty="0"/>
              <a:t>    </a:t>
            </a:r>
            <a:r>
              <a:rPr lang="nl-NL" sz="1600" dirty="0" err="1"/>
              <a:t>If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still</a:t>
            </a:r>
            <a:r>
              <a:rPr lang="nl-NL" sz="1600" dirty="0"/>
              <a:t> </a:t>
            </a:r>
            <a:r>
              <a:rPr lang="nl-NL" sz="1600" dirty="0" err="1"/>
              <a:t>don’t</a:t>
            </a:r>
            <a:r>
              <a:rPr lang="nl-NL" sz="1600" dirty="0"/>
              <a:t> act, </a:t>
            </a:r>
            <a:r>
              <a:rPr lang="nl-NL" sz="1600" dirty="0" err="1"/>
              <a:t>the</a:t>
            </a:r>
            <a:r>
              <a:rPr lang="nl-NL" sz="1600" dirty="0"/>
              <a:t> CAK </a:t>
            </a:r>
            <a:r>
              <a:rPr lang="nl-NL" sz="1600" dirty="0" err="1"/>
              <a:t>will</a:t>
            </a:r>
            <a:r>
              <a:rPr lang="nl-NL" sz="1600" dirty="0"/>
              <a:t> </a:t>
            </a:r>
            <a:r>
              <a:rPr lang="nl-NL" sz="1600" dirty="0" err="1"/>
              <a:t>automatically</a:t>
            </a:r>
            <a:r>
              <a:rPr lang="nl-NL" sz="1600" dirty="0"/>
              <a:t> register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Dutch</a:t>
            </a:r>
          </a:p>
          <a:p>
            <a:r>
              <a:rPr lang="nl-NL" sz="1600" dirty="0"/>
              <a:t>    basic health </a:t>
            </a:r>
            <a:r>
              <a:rPr lang="nl-NL" sz="1600" dirty="0" err="1"/>
              <a:t>insurance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a </a:t>
            </a:r>
            <a:r>
              <a:rPr lang="nl-NL" sz="1600" dirty="0" err="1"/>
              <a:t>higher</a:t>
            </a:r>
            <a:r>
              <a:rPr lang="nl-NL" sz="1600" dirty="0"/>
              <a:t> premium       </a:t>
            </a: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nl-NL" sz="2800" b="1" dirty="0"/>
              <a:t>Practical tips</a:t>
            </a:r>
            <a:br>
              <a:rPr lang="nl-NL" sz="1400" b="1" dirty="0"/>
            </a:br>
            <a:r>
              <a:rPr lang="nl-NL" sz="1400" b="1" dirty="0"/>
              <a:t>Letter </a:t>
            </a:r>
            <a:r>
              <a:rPr lang="nl-NL" sz="1400" b="1" dirty="0" err="1"/>
              <a:t>from</a:t>
            </a:r>
            <a:r>
              <a:rPr lang="nl-NL" sz="1400" b="1" dirty="0"/>
              <a:t> </a:t>
            </a:r>
            <a:r>
              <a:rPr lang="nl-NL" sz="1400" b="1" dirty="0" err="1"/>
              <a:t>the</a:t>
            </a:r>
            <a:r>
              <a:rPr lang="nl-NL" sz="1400" b="1" dirty="0"/>
              <a:t> CAK, </a:t>
            </a:r>
            <a:r>
              <a:rPr lang="nl-NL" sz="1400" b="1" dirty="0" err="1"/>
              <a:t>what</a:t>
            </a:r>
            <a:r>
              <a:rPr lang="nl-NL" sz="1400" b="1" dirty="0"/>
              <a:t> </a:t>
            </a:r>
            <a:r>
              <a:rPr lang="nl-NL" sz="1400" b="1" dirty="0" err="1"/>
              <a:t>happens</a:t>
            </a:r>
            <a:r>
              <a:rPr lang="nl-NL" sz="1400" b="1" dirty="0"/>
              <a:t> next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1945829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08346" y="1444282"/>
            <a:ext cx="7716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 on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CAK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act:</a:t>
            </a:r>
            <a:b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600" dirty="0">
                <a:hlinkClick r:id="rId3"/>
              </a:rPr>
              <a:t>Questions and answers about being uninsured - CAK (hetcak.nl)</a:t>
            </a:r>
            <a:endParaRPr lang="en-US" sz="1600" dirty="0"/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watch this YouTube video 	</a:t>
            </a:r>
            <a:r>
              <a:rPr lang="nl-NL" sz="1600" dirty="0">
                <a:hlinkClick r:id="rId4"/>
              </a:rPr>
              <a:t>https://www.youtube.com/watch?v=EZt36Ciy5nA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contact International Insurances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nl-NL" sz="2800" b="1" dirty="0"/>
              <a:t>Practical tips</a:t>
            </a:r>
            <a:br>
              <a:rPr lang="nl-NL" sz="1400" b="1" dirty="0"/>
            </a:br>
            <a:r>
              <a:rPr lang="nl-NL" sz="1400" b="1" dirty="0"/>
              <a:t>Information </a:t>
            </a:r>
            <a:r>
              <a:rPr lang="nl-NL" sz="1400" b="1" dirty="0" err="1"/>
              <a:t>about</a:t>
            </a:r>
            <a:r>
              <a:rPr lang="nl-NL" sz="1400" b="1" dirty="0"/>
              <a:t> </a:t>
            </a:r>
            <a:r>
              <a:rPr lang="nl-NL" sz="1400" b="1" dirty="0" err="1"/>
              <a:t>the</a:t>
            </a:r>
            <a:r>
              <a:rPr lang="nl-NL" sz="1400" b="1" dirty="0"/>
              <a:t> CAK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762977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109190" y="1236533"/>
            <a:ext cx="7716032" cy="353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The SVB is </a:t>
            </a:r>
            <a:r>
              <a:rPr lang="nl-NL" sz="1600" dirty="0" err="1"/>
              <a:t>another</a:t>
            </a:r>
            <a:r>
              <a:rPr lang="nl-NL" sz="1600" dirty="0"/>
              <a:t> Dutch </a:t>
            </a:r>
            <a:r>
              <a:rPr lang="nl-NL" sz="1600" dirty="0" err="1"/>
              <a:t>government</a:t>
            </a:r>
            <a:r>
              <a:rPr lang="nl-NL" sz="1600" dirty="0"/>
              <a:t> </a:t>
            </a:r>
            <a:r>
              <a:rPr lang="nl-NL" sz="1600" dirty="0" err="1"/>
              <a:t>organisation</a:t>
            </a:r>
            <a:r>
              <a:rPr lang="nl-NL" sz="1600" dirty="0"/>
              <a:t>.</a:t>
            </a:r>
          </a:p>
          <a:p>
            <a:r>
              <a:rPr lang="nl-NL" sz="1600" dirty="0"/>
              <a:t>	    </a:t>
            </a:r>
            <a:r>
              <a:rPr lang="nl-NL" sz="1600" dirty="0" err="1"/>
              <a:t>They</a:t>
            </a:r>
            <a:r>
              <a:rPr lang="nl-NL" sz="1600" dirty="0"/>
              <a:t> </a:t>
            </a:r>
            <a:r>
              <a:rPr lang="nl-NL" sz="1600" dirty="0" err="1"/>
              <a:t>can</a:t>
            </a:r>
            <a:r>
              <a:rPr lang="nl-NL" sz="1600" dirty="0"/>
              <a:t> check  </a:t>
            </a:r>
            <a:r>
              <a:rPr lang="nl-NL" sz="1600" dirty="0" err="1"/>
              <a:t>your</a:t>
            </a:r>
            <a:r>
              <a:rPr lang="nl-NL" sz="1600" dirty="0"/>
              <a:t> status as resident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determine</a:t>
            </a:r>
            <a:r>
              <a:rPr lang="nl-NL" sz="1600" dirty="0"/>
              <a:t> </a:t>
            </a:r>
            <a:r>
              <a:rPr lang="nl-NL" sz="1600" dirty="0" err="1"/>
              <a:t>if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are 	    </a:t>
            </a:r>
            <a:r>
              <a:rPr lang="nl-NL" sz="1600" dirty="0" err="1"/>
              <a:t>eligible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public health </a:t>
            </a:r>
            <a:r>
              <a:rPr lang="nl-NL" sz="1600" dirty="0" err="1"/>
              <a:t>insurance</a:t>
            </a:r>
            <a:r>
              <a:rPr lang="nl-NL" sz="1600" dirty="0"/>
              <a:t> or </a:t>
            </a:r>
            <a:r>
              <a:rPr lang="nl-NL" sz="1600" dirty="0" err="1"/>
              <a:t>not</a:t>
            </a:r>
            <a:endParaRPr lang="nl-NL" sz="1600" dirty="0"/>
          </a:p>
          <a:p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more information on SVB and how to start an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Wlz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assessment: </a:t>
            </a:r>
            <a:r>
              <a:rPr lang="en-US" sz="1600" dirty="0">
                <a:hlinkClick r:id="rId3"/>
              </a:rPr>
              <a:t>Letter from the CAK | </a:t>
            </a:r>
            <a:r>
              <a:rPr lang="en-US" sz="1600" dirty="0" err="1">
                <a:hlinkClick r:id="rId3"/>
              </a:rPr>
              <a:t>Wlz</a:t>
            </a:r>
            <a:r>
              <a:rPr lang="en-US" sz="1600" dirty="0">
                <a:hlinkClick r:id="rId3"/>
              </a:rPr>
              <a:t> | SVB</a:t>
            </a:r>
            <a:endParaRPr lang="nl-N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nl-NL" sz="2800" b="1" dirty="0"/>
              <a:t>Practical tips</a:t>
            </a:r>
            <a:br>
              <a:rPr lang="nl-NL" sz="3200" b="1" dirty="0"/>
            </a:br>
            <a:r>
              <a:rPr lang="nl-NL" sz="1400" b="1" dirty="0"/>
              <a:t>Information </a:t>
            </a:r>
            <a:r>
              <a:rPr lang="nl-NL" sz="1400" b="1" dirty="0" err="1"/>
              <a:t>about</a:t>
            </a:r>
            <a:r>
              <a:rPr lang="nl-NL" sz="1400" b="1" dirty="0"/>
              <a:t> SVB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219928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4105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Insurances is part of Alpina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are an insurance advisor and we are the link between customers and insurance companies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employees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TU Delft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health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insurances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contact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changes in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Netherlands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 err="1"/>
              <a:t>Introduction</a:t>
            </a:r>
            <a:endParaRPr lang="nl-NL" sz="32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2431218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1675309"/>
            <a:ext cx="7772400" cy="1102519"/>
          </a:xfrm>
        </p:spPr>
        <p:txBody>
          <a:bodyPr/>
          <a:lstStyle/>
          <a:p>
            <a:r>
              <a:rPr lang="nl-NL" b="1" dirty="0" err="1">
                <a:solidFill>
                  <a:schemeClr val="bg1"/>
                </a:solidFill>
              </a:rPr>
              <a:t>Questions</a:t>
            </a:r>
            <a:r>
              <a:rPr lang="nl-NL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1B556C-6E91-1B32-5350-688F1D45E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4" y="4492146"/>
            <a:ext cx="3604572" cy="57155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5B86708-1E50-6BD9-B694-05F0867C40C8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485902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167530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nl-NL" sz="4900" b="1" dirty="0">
                <a:solidFill>
                  <a:schemeClr val="bg1"/>
                </a:solidFill>
              </a:rPr>
              <a:t>How to contact </a:t>
            </a:r>
            <a:r>
              <a:rPr lang="nl-NL" sz="4900" b="1" dirty="0" err="1">
                <a:solidFill>
                  <a:schemeClr val="bg1"/>
                </a:solidFill>
              </a:rPr>
              <a:t>us</a:t>
            </a:r>
            <a:r>
              <a:rPr lang="nl-NL" sz="4900" b="1" dirty="0">
                <a:solidFill>
                  <a:schemeClr val="bg1"/>
                </a:solidFill>
              </a:rPr>
              <a:t>?</a:t>
            </a:r>
            <a:br>
              <a:rPr lang="nl-NL" sz="4900" b="1" dirty="0">
                <a:solidFill>
                  <a:schemeClr val="bg1"/>
                </a:solidFill>
              </a:rPr>
            </a:br>
            <a:br>
              <a:rPr lang="nl-NL" sz="4900" b="1" dirty="0">
                <a:solidFill>
                  <a:schemeClr val="bg1"/>
                </a:solidFill>
              </a:rPr>
            </a:br>
            <a:r>
              <a:rPr lang="nl-NL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tudelft@internationalinsurances.nl</a:t>
            </a:r>
            <a:br>
              <a:rPr lang="nl-NL" sz="2000" b="1" dirty="0"/>
            </a:br>
            <a:br>
              <a:rPr lang="nl-NL" sz="2000" b="1" dirty="0"/>
            </a:br>
            <a:r>
              <a:rPr lang="nl-NL" sz="2000" b="1" dirty="0"/>
              <a:t>or call 088 – 121 0 221</a:t>
            </a:r>
            <a:br>
              <a:rPr lang="nl-NL" sz="2000" b="1" dirty="0"/>
            </a:br>
            <a:br>
              <a:rPr lang="nl-NL" sz="2000" b="1" dirty="0"/>
            </a:br>
            <a:r>
              <a:rPr lang="nl-NL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www.internationalinsurances.nl/tudelft</a:t>
            </a:r>
            <a:br>
              <a:rPr lang="nl-NL" sz="2000" b="1" dirty="0"/>
            </a:br>
            <a:br>
              <a:rPr lang="nl-NL" sz="2000" b="1" dirty="0">
                <a:solidFill>
                  <a:schemeClr val="bg1"/>
                </a:solidFill>
              </a:rPr>
            </a:b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1B556C-6E91-1B32-5350-688F1D45E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14" y="4492146"/>
            <a:ext cx="3604572" cy="57155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5B86708-1E50-6BD9-B694-05F0867C40C8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2296947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1675309"/>
            <a:ext cx="7772400" cy="1102519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End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9514AF7-69A3-DC37-FBF2-B6404C73D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4" y="4492146"/>
            <a:ext cx="3604572" cy="5715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4E782DA-A7E0-0404-2A2E-E31F3B527EB4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934063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4DF6A8-735E-7055-EEEE-DEDBF2B4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4174EF2-84CA-4F80-6044-55FFBA6B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4" y="4492146"/>
            <a:ext cx="3604572" cy="5715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6844984-63E1-1632-0B22-4B59911CF7DB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A1BB3B8-C64D-3E97-F464-4B7A84CAB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D97756-B6F2-CC1E-B574-9E47E7854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064" y="0"/>
            <a:ext cx="5131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324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help,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changing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partner is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joining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contact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lnSpc>
                <a:spcPct val="150000"/>
              </a:lnSpc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call 088 – 121 0 221 or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email to 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tudelft@internationalinsurances.nl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lnSpc>
                <a:spcPct val="150000"/>
              </a:lnSpc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website </a:t>
            </a:r>
          </a:p>
          <a:p>
            <a:pPr lvl="3">
              <a:lnSpc>
                <a:spcPct val="150000"/>
              </a:lnSpc>
            </a:pPr>
            <a:r>
              <a:rPr lang="nl-NL" sz="1600" dirty="0">
                <a:solidFill>
                  <a:srgbClr val="E4782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www.internationalinsurances.nl/tudelft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/>
              <a:t>How </a:t>
            </a:r>
            <a:r>
              <a:rPr lang="nl-NL" sz="3200" b="1" dirty="0" err="1"/>
              <a:t>to</a:t>
            </a:r>
            <a:r>
              <a:rPr lang="nl-NL" sz="3200" b="1" dirty="0"/>
              <a:t> contact </a:t>
            </a:r>
            <a:r>
              <a:rPr lang="nl-NL" sz="3200" b="1" dirty="0" err="1"/>
              <a:t>us</a:t>
            </a:r>
            <a:endParaRPr lang="nl-NL" sz="32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91280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435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Regulated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everybody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living (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Netherlands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 is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decided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companies in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Netherlands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Delft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collective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health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employees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OHRA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Zilveren Kruis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/>
              <a:t>Dutch public health insurance</a:t>
            </a:r>
            <a:r>
              <a:rPr lang="nl-NL" sz="3200" b="1" dirty="0"/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372173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509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Exceptions</a:t>
            </a:r>
            <a:endParaRPr lang="nl-N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no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income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temporarily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allowed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public health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without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income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Guest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researchers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/>
              <a:t>Dutch public health insurance</a:t>
            </a:r>
            <a:r>
              <a:rPr lang="nl-NL" sz="3200" b="1" dirty="0"/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70770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262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student (or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guest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researcher)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insured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home (EHIC)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(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travel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private health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Dutch private (student) health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 sz="3200" b="1" dirty="0">
                <a:latin typeface="+mn-lt"/>
              </a:rPr>
              <a:t>Insurances </a:t>
            </a:r>
            <a:r>
              <a:rPr lang="nl-NL" sz="3200" b="1" dirty="0" err="1">
                <a:latin typeface="+mn-lt"/>
              </a:rPr>
              <a:t>for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students</a:t>
            </a:r>
            <a:endParaRPr lang="nl-NL" sz="3200" b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218888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7" y="4138585"/>
            <a:ext cx="2185792" cy="950419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9622" y="13071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20247" y="1159564"/>
            <a:ext cx="7716032" cy="342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Health Insurance Card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https://www.zilverenkruis.nl/naar-nederland/studeren-in-nederland?sc_lang=en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" y="3530211"/>
            <a:ext cx="1871596" cy="16132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nl-NL" sz="3200" b="1" dirty="0"/>
              <a:t>EHIC</a:t>
            </a:r>
            <a:br>
              <a:rPr lang="nl-NL" sz="3200" b="1" dirty="0"/>
            </a:br>
            <a:endParaRPr lang="nl-NL" sz="16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3AAEA-46E5-7A2F-0CAF-BD4767A37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63" y="4746466"/>
            <a:ext cx="3840813" cy="1676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83E173-1BA6-F4C2-7446-A18CF8EB1ABA}"/>
              </a:ext>
            </a:extLst>
          </p:cNvPr>
          <p:cNvSpPr txBox="1"/>
          <p:nvPr/>
        </p:nvSpPr>
        <p:spPr>
          <a:xfrm>
            <a:off x="82564" y="4710963"/>
            <a:ext cx="2097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bg1"/>
                </a:solidFill>
              </a:rPr>
              <a:t>QUICK ● EASY ● SURE</a:t>
            </a:r>
          </a:p>
        </p:txBody>
      </p:sp>
    </p:spTree>
    <p:extLst>
      <p:ext uri="{BB962C8B-B14F-4D97-AF65-F5344CB8AC3E}">
        <p14:creationId xmlns:p14="http://schemas.microsoft.com/office/powerpoint/2010/main" val="2316567028"/>
      </p:ext>
    </p:extLst>
  </p:cSld>
  <p:clrMapOvr>
    <a:masterClrMapping/>
  </p:clrMapOvr>
</p:sld>
</file>

<file path=ppt/theme/theme1.xml><?xml version="1.0" encoding="utf-8"?>
<a:theme xmlns:a="http://schemas.openxmlformats.org/drawingml/2006/main" name="Heilbron_sjabloon_2018">
  <a:themeElements>
    <a:clrScheme name="Heilbron">
      <a:dk1>
        <a:srgbClr val="00205A"/>
      </a:dk1>
      <a:lt1>
        <a:sysClr val="window" lastClr="FFFFFF"/>
      </a:lt1>
      <a:dk2>
        <a:srgbClr val="000000"/>
      </a:dk2>
      <a:lt2>
        <a:srgbClr val="EEECE1"/>
      </a:lt2>
      <a:accent1>
        <a:srgbClr val="E47823"/>
      </a:accent1>
      <a:accent2>
        <a:srgbClr val="CD0920"/>
      </a:accent2>
      <a:accent3>
        <a:srgbClr val="8EC02F"/>
      </a:accent3>
      <a:accent4>
        <a:srgbClr val="008B39"/>
      </a:accent4>
      <a:accent5>
        <a:srgbClr val="00A0AE"/>
      </a:accent5>
      <a:accent6>
        <a:srgbClr val="393478"/>
      </a:accent6>
      <a:hlink>
        <a:srgbClr val="E47823"/>
      </a:hlink>
      <a:folHlink>
        <a:srgbClr val="E4782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2EE33718-6780-2740-9C8D-71EF661181E0}" vid="{3039F3E0-57A3-774D-80D6-3BCD3852C99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Multisafe Vandenende</Template>
  <TotalTime>0</TotalTime>
  <Words>2072</Words>
  <Application>Microsoft Office PowerPoint</Application>
  <PresentationFormat>Diavoorstelling (16:9)</PresentationFormat>
  <Paragraphs>602</Paragraphs>
  <Slides>43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Verdana</vt:lpstr>
      <vt:lpstr>Wingdings</vt:lpstr>
      <vt:lpstr>Heilbron_sjabloon_2018</vt:lpstr>
      <vt:lpstr>International Insurances</vt:lpstr>
      <vt:lpstr> International Insurances</vt:lpstr>
      <vt:lpstr> Program  </vt:lpstr>
      <vt:lpstr>Introduction</vt:lpstr>
      <vt:lpstr>How to contact us</vt:lpstr>
      <vt:lpstr>Dutch public health insurance </vt:lpstr>
      <vt:lpstr>Dutch public health insurance </vt:lpstr>
      <vt:lpstr>Insurances for students</vt:lpstr>
      <vt:lpstr>EHIC </vt:lpstr>
      <vt:lpstr>EHIC Follow-up</vt:lpstr>
      <vt:lpstr> International health insurance Insurance check </vt:lpstr>
      <vt:lpstr>Private student insurance</vt:lpstr>
      <vt:lpstr>Private student insurance</vt:lpstr>
      <vt:lpstr>Private student insurance</vt:lpstr>
      <vt:lpstr>Private student insurance</vt:lpstr>
      <vt:lpstr>Private student insurance</vt:lpstr>
      <vt:lpstr>Working during your study</vt:lpstr>
      <vt:lpstr>Internship</vt:lpstr>
      <vt:lpstr>Work during your study</vt:lpstr>
      <vt:lpstr>Work during your study</vt:lpstr>
      <vt:lpstr>FlexDelft</vt:lpstr>
      <vt:lpstr>Health insurance while working</vt:lpstr>
      <vt:lpstr>Dutch public health insurance with HollandZorg</vt:lpstr>
      <vt:lpstr>Dutch public health insurance with HollandZorg</vt:lpstr>
      <vt:lpstr>Additional insurances </vt:lpstr>
      <vt:lpstr>Care Allowance “Zorgtoeslag”</vt:lpstr>
      <vt:lpstr>Care Allowance “Zorgtoeslag”</vt:lpstr>
      <vt:lpstr>Medical Care</vt:lpstr>
      <vt:lpstr>Medical Care – General Practitioner (1)</vt:lpstr>
      <vt:lpstr>Medical Care – General Practitioner (2)</vt:lpstr>
      <vt:lpstr>Emergency medical care</vt:lpstr>
      <vt:lpstr>Practical tips</vt:lpstr>
      <vt:lpstr>Practical tips Update address</vt:lpstr>
      <vt:lpstr>Practical tips Pay your insurance premium on time</vt:lpstr>
      <vt:lpstr>Practical tips Letter from the CAK</vt:lpstr>
      <vt:lpstr>Practical tips Letter from the CAK, follow-up</vt:lpstr>
      <vt:lpstr>Practical tips Letter from the CAK, what happens next</vt:lpstr>
      <vt:lpstr>Practical tips Information about the CAK</vt:lpstr>
      <vt:lpstr>Practical tips Information about SVB</vt:lpstr>
      <vt:lpstr>Questions?</vt:lpstr>
      <vt:lpstr>How to contact us?  tudelft@internationalinsurances.nl  or call 088 – 121 0 221  www.internationalinsurances.nl/tudelft  </vt:lpstr>
      <vt:lpstr>End</vt:lpstr>
      <vt:lpstr>PowerPoint-presentatie</vt:lpstr>
    </vt:vector>
  </TitlesOfParts>
  <Company>Missing Piece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Vaessen</dc:creator>
  <cp:lastModifiedBy>Coby Elsendoorn</cp:lastModifiedBy>
  <cp:revision>141</cp:revision>
  <cp:lastPrinted>2025-08-19T07:17:01Z</cp:lastPrinted>
  <dcterms:created xsi:type="dcterms:W3CDTF">2018-09-12T15:02:03Z</dcterms:created>
  <dcterms:modified xsi:type="dcterms:W3CDTF">2025-08-22T09:24:41Z</dcterms:modified>
</cp:coreProperties>
</file>